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xlsx" ContentType="application/vnd.openxmlformats-officedocument.spreadsheetml.sheet"/>
  <Default Extension="rels" ContentType="application/vnd.openxmlformats-package.relationships+xml"/>
  <Default Extension="vml" ContentType="application/vnd.openxmlformats-officedocument.vmlDrawing"/>
  <Default Extension="gif" ContentType="image/gif"/>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4"/>
  </p:notesMasterIdLst>
  <p:handoutMasterIdLst>
    <p:handoutMasterId r:id="rId25"/>
  </p:handoutMasterIdLst>
  <p:sldIdLst>
    <p:sldId id="256" r:id="rId2"/>
    <p:sldId id="257" r:id="rId3"/>
    <p:sldId id="258" r:id="rId4"/>
    <p:sldId id="286" r:id="rId5"/>
    <p:sldId id="287" r:id="rId6"/>
    <p:sldId id="267" r:id="rId7"/>
    <p:sldId id="284" r:id="rId8"/>
    <p:sldId id="263" r:id="rId9"/>
    <p:sldId id="265" r:id="rId10"/>
    <p:sldId id="285" r:id="rId11"/>
    <p:sldId id="278" r:id="rId12"/>
    <p:sldId id="269" r:id="rId13"/>
    <p:sldId id="279" r:id="rId14"/>
    <p:sldId id="280" r:id="rId15"/>
    <p:sldId id="281" r:id="rId16"/>
    <p:sldId id="282" r:id="rId17"/>
    <p:sldId id="283" r:id="rId18"/>
    <p:sldId id="288" r:id="rId19"/>
    <p:sldId id="266" r:id="rId20"/>
    <p:sldId id="271" r:id="rId21"/>
    <p:sldId id="272"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97"/>
  </p:normalViewPr>
  <p:slideViewPr>
    <p:cSldViewPr snapToGrid="0" snapToObjects="1">
      <p:cViewPr varScale="1">
        <p:scale>
          <a:sx n="94" d="100"/>
          <a:sy n="94" d="100"/>
        </p:scale>
        <p:origin x="7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handoutMaster" Target="handoutMasters/handout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D9FE05-6079-224E-9E46-23A0A846DD09}" type="datetimeFigureOut">
              <a:rPr lang="en-US" smtClean="0"/>
              <a:t>7/1/16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F74D58-0C6A-2243-8C9A-053B243A0B76}" type="slidenum">
              <a:rPr lang="en-US" smtClean="0"/>
              <a:t>‹#›</a:t>
            </a:fld>
            <a:endParaRPr lang="en-US"/>
          </a:p>
        </p:txBody>
      </p:sp>
    </p:spTree>
    <p:extLst>
      <p:ext uri="{BB962C8B-B14F-4D97-AF65-F5344CB8AC3E}">
        <p14:creationId xmlns:p14="http://schemas.microsoft.com/office/powerpoint/2010/main" val="1556057902"/>
      </p:ext>
    </p:extLst>
  </p:cSld>
  <p:clrMap bg1="lt1" tx1="dk1" bg2="lt2" tx2="dk2" accent1="accent1" accent2="accent2" accent3="accent3" accent4="accent4" accent5="accent5" accent6="accent6" hlink="hlink" folHlink="folHlink"/>
  <p:hf ftr="0" dt="0"/>
</p:handoutMaster>
</file>

<file path=ppt/media/image1.gif>
</file>

<file path=ppt/media/image10.png>
</file>

<file path=ppt/media/image11.png>
</file>

<file path=ppt/media/image12.png>
</file>

<file path=ppt/media/image2.gif>
</file>

<file path=ppt/media/image3.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6E7B7A-8D94-9444-8434-234F45CC3054}" type="datetimeFigureOut">
              <a:rPr lang="en-US" smtClean="0"/>
              <a:t>7/1/16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9EF15C-7ED8-9B43-956A-8B1EB4EB9BD5}" type="slidenum">
              <a:rPr lang="en-US" smtClean="0"/>
              <a:t>‹#›</a:t>
            </a:fld>
            <a:endParaRPr lang="en-US"/>
          </a:p>
        </p:txBody>
      </p:sp>
    </p:spTree>
    <p:extLst>
      <p:ext uri="{BB962C8B-B14F-4D97-AF65-F5344CB8AC3E}">
        <p14:creationId xmlns:p14="http://schemas.microsoft.com/office/powerpoint/2010/main" val="133481535"/>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9EF15C-7ED8-9B43-956A-8B1EB4EB9BD5}" type="slidenum">
              <a:rPr lang="en-US" smtClean="0"/>
              <a:t>1</a:t>
            </a:fld>
            <a:endParaRPr lang="en-US"/>
          </a:p>
        </p:txBody>
      </p:sp>
      <p:sp>
        <p:nvSpPr>
          <p:cNvPr id="5" name="Header Placeholder 4"/>
          <p:cNvSpPr>
            <a:spLocks noGrp="1"/>
          </p:cNvSpPr>
          <p:nvPr>
            <p:ph type="hdr" sz="quarter" idx="11"/>
          </p:nvPr>
        </p:nvSpPr>
        <p:spPr/>
        <p:txBody>
          <a:bodyPr/>
          <a:lstStyle/>
          <a:p>
            <a:endParaRPr lang="en-US"/>
          </a:p>
        </p:txBody>
      </p:sp>
    </p:spTree>
    <p:extLst>
      <p:ext uri="{BB962C8B-B14F-4D97-AF65-F5344CB8AC3E}">
        <p14:creationId xmlns:p14="http://schemas.microsoft.com/office/powerpoint/2010/main" val="1451231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09EF15C-7ED8-9B43-956A-8B1EB4EB9BD5}" type="slidenum">
              <a:rPr lang="en-US" smtClean="0"/>
              <a:t>2</a:t>
            </a:fld>
            <a:endParaRPr lang="en-US"/>
          </a:p>
        </p:txBody>
      </p:sp>
      <p:sp>
        <p:nvSpPr>
          <p:cNvPr id="5" name="Header Placeholder 4"/>
          <p:cNvSpPr>
            <a:spLocks noGrp="1"/>
          </p:cNvSpPr>
          <p:nvPr>
            <p:ph type="hdr" sz="quarter" idx="11"/>
          </p:nvPr>
        </p:nvSpPr>
        <p:spPr/>
        <p:txBody>
          <a:bodyPr/>
          <a:lstStyle/>
          <a:p>
            <a:endParaRPr lang="en-US"/>
          </a:p>
        </p:txBody>
      </p:sp>
    </p:spTree>
    <p:extLst>
      <p:ext uri="{BB962C8B-B14F-4D97-AF65-F5344CB8AC3E}">
        <p14:creationId xmlns:p14="http://schemas.microsoft.com/office/powerpoint/2010/main" val="962463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A09EF15C-7ED8-9B43-956A-8B1EB4EB9BD5}" type="slidenum">
              <a:rPr lang="en-US" smtClean="0"/>
              <a:t>11</a:t>
            </a:fld>
            <a:endParaRPr lang="en-US"/>
          </a:p>
        </p:txBody>
      </p:sp>
    </p:spTree>
    <p:extLst>
      <p:ext uri="{BB962C8B-B14F-4D97-AF65-F5344CB8AC3E}">
        <p14:creationId xmlns:p14="http://schemas.microsoft.com/office/powerpoint/2010/main" val="1859012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9" y="3956283"/>
            <a:ext cx="6831673" cy="1086237"/>
          </a:xfrm>
        </p:spPr>
        <p:txBody>
          <a:bodyPr>
            <a:normAutofit/>
          </a:bodyPr>
          <a:lstStyle>
            <a:lvl1pPr marL="0" indent="0" algn="ctr">
              <a:lnSpc>
                <a:spcPct val="112000"/>
              </a:lnSpc>
              <a:spcBef>
                <a:spcPts val="0"/>
              </a:spcBef>
              <a:spcAft>
                <a:spcPts val="0"/>
              </a:spcAft>
              <a:buNone/>
              <a:defRPr sz="23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9" y="6453386"/>
            <a:ext cx="1607944" cy="404614"/>
          </a:xfrm>
        </p:spPr>
        <p:txBody>
          <a:bodyPr/>
          <a:lstStyle>
            <a:lvl1pPr>
              <a:defRPr baseline="0">
                <a:solidFill>
                  <a:schemeClr val="tx2"/>
                </a:solidFill>
              </a:defRPr>
            </a:lvl1pPr>
          </a:lstStyle>
          <a:p>
            <a:fld id="{3CD359BB-94EA-9A43-8A4A-88BB225A4593}" type="datetime1">
              <a:rPr lang="en-US" smtClean="0"/>
              <a:t>7/1/16</a:t>
            </a:fld>
            <a:endParaRPr lang="en-US" dirty="0"/>
          </a:p>
        </p:txBody>
      </p:sp>
      <p:sp>
        <p:nvSpPr>
          <p:cNvPr id="5" name="Footer Placeholder 4"/>
          <p:cNvSpPr>
            <a:spLocks noGrp="1"/>
          </p:cNvSpPr>
          <p:nvPr>
            <p:ph type="ftr" sz="quarter" idx="11"/>
          </p:nvPr>
        </p:nvSpPr>
        <p:spPr>
          <a:xfrm>
            <a:off x="2584057" y="6453386"/>
            <a:ext cx="7023377" cy="404614"/>
          </a:xfrm>
        </p:spPr>
        <p:txBody>
          <a:bodyPr/>
          <a:lstStyle>
            <a:lvl1pPr algn="ctr">
              <a:defRPr baseline="0">
                <a:solidFill>
                  <a:schemeClr val="tx2"/>
                </a:solidFill>
              </a:defRPr>
            </a:lvl1pPr>
          </a:lstStyle>
          <a:p>
            <a:r>
              <a:rPr lang="nl-NL" smtClean="0"/>
              <a:t>Team M!M [ EGR 7020 - Spring'16 ]</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60" y="744473"/>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8"/>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A1428AC-8466-6A4A-ABF6-F9630F814A29}" type="datetime1">
              <a:rPr lang="en-US" smtClean="0"/>
              <a:t>7/1/16</a:t>
            </a:fld>
            <a:endParaRPr lang="en-US" dirty="0"/>
          </a:p>
        </p:txBody>
      </p:sp>
      <p:sp>
        <p:nvSpPr>
          <p:cNvPr id="5" name="Footer Placeholder 4"/>
          <p:cNvSpPr>
            <a:spLocks noGrp="1"/>
          </p:cNvSpPr>
          <p:nvPr>
            <p:ph type="ftr" sz="quarter" idx="11"/>
          </p:nvPr>
        </p:nvSpPr>
        <p:spPr/>
        <p:txBody>
          <a:bodyPr/>
          <a:lstStyle/>
          <a:p>
            <a:r>
              <a:rPr lang="nl-NL" smtClean="0"/>
              <a:t>Team M!M [ EGR 7020 - Spring'16 ]</a:t>
            </a:r>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3" y="624156"/>
            <a:ext cx="1565767"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2"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C91B7D-9C9F-6745-9E41-18A6D9036EAF}" type="datetime1">
              <a:rPr lang="en-US" smtClean="0"/>
              <a:t>7/1/16</a:t>
            </a:fld>
            <a:endParaRPr lang="en-US" dirty="0"/>
          </a:p>
        </p:txBody>
      </p:sp>
      <p:sp>
        <p:nvSpPr>
          <p:cNvPr id="5" name="Footer Placeholder 4"/>
          <p:cNvSpPr>
            <a:spLocks noGrp="1"/>
          </p:cNvSpPr>
          <p:nvPr>
            <p:ph type="ftr" sz="quarter" idx="11"/>
          </p:nvPr>
        </p:nvSpPr>
        <p:spPr/>
        <p:txBody>
          <a:bodyPr/>
          <a:lstStyle/>
          <a:p>
            <a:r>
              <a:rPr lang="nl-NL" smtClean="0"/>
              <a:t>Team M!M [ EGR 7020 - Spring'16 ]</a:t>
            </a:r>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114110-ED5A-6147-A50B-83FB3946B890}" type="datetime1">
              <a:rPr lang="en-US" smtClean="0"/>
              <a:t>7/1/16</a:t>
            </a:fld>
            <a:endParaRPr lang="en-US" dirty="0"/>
          </a:p>
        </p:txBody>
      </p:sp>
      <p:sp>
        <p:nvSpPr>
          <p:cNvPr id="5" name="Footer Placeholder 4"/>
          <p:cNvSpPr>
            <a:spLocks noGrp="1"/>
          </p:cNvSpPr>
          <p:nvPr>
            <p:ph type="ftr" sz="quarter" idx="11"/>
          </p:nvPr>
        </p:nvSpPr>
        <p:spPr/>
        <p:txBody>
          <a:bodyPr/>
          <a:lstStyle/>
          <a:p>
            <a:r>
              <a:rPr lang="nl-NL" smtClean="0"/>
              <a:t>Team M!M [ EGR 7020 - Spring'16 ]</a:t>
            </a:r>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4"/>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10" y="6453386"/>
            <a:ext cx="1622409" cy="404614"/>
          </a:xfrm>
        </p:spPr>
        <p:txBody>
          <a:bodyPr/>
          <a:lstStyle>
            <a:lvl1pPr>
              <a:defRPr>
                <a:solidFill>
                  <a:schemeClr val="tx2"/>
                </a:solidFill>
              </a:defRPr>
            </a:lvl1pPr>
          </a:lstStyle>
          <a:p>
            <a:fld id="{A2AB7FA8-B929-CF4D-87DC-EC46730A8374}" type="datetime1">
              <a:rPr lang="en-US" smtClean="0"/>
              <a:t>7/1/16</a:t>
            </a:fld>
            <a:endParaRPr lang="en-US" dirty="0"/>
          </a:p>
        </p:txBody>
      </p:sp>
      <p:sp>
        <p:nvSpPr>
          <p:cNvPr id="5" name="Footer Placeholder 4"/>
          <p:cNvSpPr>
            <a:spLocks noGrp="1"/>
          </p:cNvSpPr>
          <p:nvPr>
            <p:ph type="ftr" sz="quarter" idx="11"/>
          </p:nvPr>
        </p:nvSpPr>
        <p:spPr>
          <a:xfrm>
            <a:off x="2584314" y="6453386"/>
            <a:ext cx="7023377" cy="404614"/>
          </a:xfrm>
        </p:spPr>
        <p:txBody>
          <a:bodyPr/>
          <a:lstStyle>
            <a:lvl1pPr algn="ctr">
              <a:defRPr>
                <a:solidFill>
                  <a:schemeClr val="tx2"/>
                </a:solidFill>
              </a:defRPr>
            </a:lvl1pPr>
          </a:lstStyle>
          <a:p>
            <a:r>
              <a:rPr lang="nl-NL" smtClean="0"/>
              <a:t>Team M!M [ EGR 7020 - Spring'16 ]</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3"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1" y="2286002"/>
            <a:ext cx="4447787"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4" y="2286002"/>
            <a:ext cx="4447787"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C3ED0B-0360-B446-9491-97F9F202FF6E}" type="datetime1">
              <a:rPr lang="en-US" smtClean="0"/>
              <a:t>7/1/16</a:t>
            </a:fld>
            <a:endParaRPr lang="en-US" dirty="0"/>
          </a:p>
        </p:txBody>
      </p:sp>
      <p:sp>
        <p:nvSpPr>
          <p:cNvPr id="6" name="Footer Placeholder 5"/>
          <p:cNvSpPr>
            <a:spLocks noGrp="1"/>
          </p:cNvSpPr>
          <p:nvPr>
            <p:ph type="ftr" sz="quarter" idx="11"/>
          </p:nvPr>
        </p:nvSpPr>
        <p:spPr/>
        <p:txBody>
          <a:bodyPr/>
          <a:lstStyle/>
          <a:p>
            <a:r>
              <a:rPr lang="nl-NL" smtClean="0"/>
              <a:t>Team M!M [ EGR 7020 - Spring'16 ]</a:t>
            </a:r>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11"/>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5"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5" y="3305211"/>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39BC44E-022D-684D-88F8-9562B0AFBF50}" type="datetime1">
              <a:rPr lang="en-US" smtClean="0"/>
              <a:t>7/1/16</a:t>
            </a:fld>
            <a:endParaRPr lang="en-US" dirty="0"/>
          </a:p>
        </p:txBody>
      </p:sp>
      <p:sp>
        <p:nvSpPr>
          <p:cNvPr id="8" name="Footer Placeholder 7"/>
          <p:cNvSpPr>
            <a:spLocks noGrp="1"/>
          </p:cNvSpPr>
          <p:nvPr>
            <p:ph type="ftr" sz="quarter" idx="11"/>
          </p:nvPr>
        </p:nvSpPr>
        <p:spPr/>
        <p:txBody>
          <a:bodyPr/>
          <a:lstStyle/>
          <a:p>
            <a:r>
              <a:rPr lang="nl-NL" smtClean="0"/>
              <a:t>Team M!M [ EGR 7020 - Spring'16 ]</a:t>
            </a:r>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88AAD7D-5788-7341-914A-30A4AE47B3C3}" type="datetime1">
              <a:rPr lang="en-US" smtClean="0"/>
              <a:t>7/1/16</a:t>
            </a:fld>
            <a:endParaRPr lang="en-US" dirty="0"/>
          </a:p>
        </p:txBody>
      </p:sp>
      <p:sp>
        <p:nvSpPr>
          <p:cNvPr id="4" name="Footer Placeholder 3"/>
          <p:cNvSpPr>
            <a:spLocks noGrp="1"/>
          </p:cNvSpPr>
          <p:nvPr>
            <p:ph type="ftr" sz="quarter" idx="11"/>
          </p:nvPr>
        </p:nvSpPr>
        <p:spPr/>
        <p:txBody>
          <a:bodyPr/>
          <a:lstStyle/>
          <a:p>
            <a:r>
              <a:rPr lang="nl-NL" smtClean="0"/>
              <a:t>Team M!M [ EGR 7020 - Spring'16 ]</a:t>
            </a:r>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40CE4-8082-5647-A15A-D945C8BFCA58}" type="datetime1">
              <a:rPr lang="en-US" smtClean="0"/>
              <a:t>7/1/16</a:t>
            </a:fld>
            <a:endParaRPr lang="en-US" dirty="0"/>
          </a:p>
        </p:txBody>
      </p:sp>
      <p:sp>
        <p:nvSpPr>
          <p:cNvPr id="3" name="Footer Placeholder 2"/>
          <p:cNvSpPr>
            <a:spLocks noGrp="1"/>
          </p:cNvSpPr>
          <p:nvPr>
            <p:ph type="ftr" sz="quarter" idx="11"/>
          </p:nvPr>
        </p:nvSpPr>
        <p:spPr/>
        <p:txBody>
          <a:bodyPr/>
          <a:lstStyle/>
          <a:p>
            <a:r>
              <a:rPr lang="nl-NL" smtClean="0"/>
              <a:t>Team M!M [ EGR 7020 - Spring'16 ]</a:t>
            </a:r>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2" y="6453386"/>
            <a:ext cx="1204572" cy="404614"/>
          </a:xfrm>
        </p:spPr>
        <p:txBody>
          <a:bodyPr/>
          <a:lstStyle>
            <a:lvl1pPr>
              <a:defRPr>
                <a:solidFill>
                  <a:schemeClr val="tx2"/>
                </a:solidFill>
              </a:defRPr>
            </a:lvl1pPr>
          </a:lstStyle>
          <a:p>
            <a:fld id="{962A90FF-6D42-1149-B15F-4CB98F3BE0F7}" type="datetime1">
              <a:rPr lang="en-US" smtClean="0"/>
              <a:t>7/1/16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nl-NL" smtClean="0"/>
              <a:t>Team M!M [ EGR 7020 - Spring'16 ]</a:t>
            </a:r>
            <a:endParaRPr lang="en-US" dirty="0"/>
          </a:p>
        </p:txBody>
      </p:sp>
      <p:sp>
        <p:nvSpPr>
          <p:cNvPr id="7" name="Slide Number Placeholder 6"/>
          <p:cNvSpPr>
            <a:spLocks noGrp="1"/>
          </p:cNvSpPr>
          <p:nvPr>
            <p:ph type="sldNum" sz="quarter" idx="12"/>
          </p:nvPr>
        </p:nvSpPr>
        <p:spPr>
          <a:xfrm>
            <a:off x="9883142"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4"/>
            <a:ext cx="6659880" cy="6857999"/>
          </a:xfrm>
        </p:spPr>
        <p:txBody>
          <a:bodyPr anchor="t">
            <a:normAutofit/>
          </a:bodyPr>
          <a:lstStyle>
            <a:lvl1pPr marL="0" indent="0">
              <a:buNone/>
              <a:defRPr sz="2000"/>
            </a:lvl1pPr>
            <a:lvl2pPr marL="457189" indent="0">
              <a:buNone/>
              <a:defRPr sz="2000"/>
            </a:lvl2pPr>
            <a:lvl3pPr marL="914377" indent="0">
              <a:buNone/>
              <a:defRPr sz="20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2" y="6453386"/>
            <a:ext cx="1204572" cy="404614"/>
          </a:xfrm>
        </p:spPr>
        <p:txBody>
          <a:bodyPr/>
          <a:lstStyle>
            <a:lvl1pPr>
              <a:defRPr>
                <a:solidFill>
                  <a:schemeClr val="tx2"/>
                </a:solidFill>
              </a:defRPr>
            </a:lvl1pPr>
          </a:lstStyle>
          <a:p>
            <a:fld id="{A15237FC-F2C4-254C-9A81-B0F120455820}" type="datetime1">
              <a:rPr lang="en-US" smtClean="0"/>
              <a:t>7/1/16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nl-NL" smtClean="0"/>
              <a:t>Team M!M [ EGR 7020 - Spring'16 ]</a:t>
            </a:r>
            <a:endParaRPr lang="en-US" dirty="0"/>
          </a:p>
        </p:txBody>
      </p:sp>
      <p:sp>
        <p:nvSpPr>
          <p:cNvPr id="7" name="Slide Number Placeholder 6"/>
          <p:cNvSpPr>
            <a:spLocks noGrp="1"/>
          </p:cNvSpPr>
          <p:nvPr>
            <p:ph type="sldNum" sz="quarter" idx="12"/>
          </p:nvPr>
        </p:nvSpPr>
        <p:spPr>
          <a:xfrm>
            <a:off x="9883142"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7D7DED3-2BB5-284B-A4D7-FFC46A9ED43E}" type="datetime1">
              <a:rPr lang="en-US" smtClean="0"/>
              <a:t>7/1/16</a:t>
            </a:fld>
            <a:endParaRPr lang="en-US" dirty="0"/>
          </a:p>
        </p:txBody>
      </p:sp>
      <p:sp>
        <p:nvSpPr>
          <p:cNvPr id="5" name="Footer Placeholder 4"/>
          <p:cNvSpPr>
            <a:spLocks noGrp="1"/>
          </p:cNvSpPr>
          <p:nvPr>
            <p:ph type="ftr" sz="quarter" idx="3"/>
          </p:nvPr>
        </p:nvSpPr>
        <p:spPr>
          <a:xfrm>
            <a:off x="2893566" y="6453386"/>
            <a:ext cx="6280831" cy="404614"/>
          </a:xfrm>
          <a:prstGeom prst="rect">
            <a:avLst/>
          </a:prstGeom>
        </p:spPr>
        <p:txBody>
          <a:bodyPr vert="horz" lIns="91440" tIns="45720" rIns="91440" bIns="45720" rtlCol="0" anchor="ctr"/>
          <a:lstStyle>
            <a:lvl1pPr algn="l">
              <a:defRPr sz="1200" baseline="0">
                <a:solidFill>
                  <a:schemeClr val="tx2"/>
                </a:solidFill>
              </a:defRPr>
            </a:lvl1pPr>
          </a:lstStyle>
          <a:p>
            <a:r>
              <a:rPr lang="nl-NL" smtClean="0"/>
              <a:t>Team M!M [ EGR 7020 - Spring'16 ]</a:t>
            </a:r>
            <a:endParaRPr lang="en-US" dirty="0"/>
          </a:p>
        </p:txBody>
      </p:sp>
      <p:sp>
        <p:nvSpPr>
          <p:cNvPr id="6" name="Slide Number Placeholder 5"/>
          <p:cNvSpPr>
            <a:spLocks noGrp="1"/>
          </p:cNvSpPr>
          <p:nvPr>
            <p:ph type="sldNum" sz="quarter" idx="4"/>
          </p:nvPr>
        </p:nvSpPr>
        <p:spPr>
          <a:xfrm>
            <a:off x="9472738"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377"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38" indent="-384038" algn="l" defTabSz="914377"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377" indent="-384038" algn="l" defTabSz="914377"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566" indent="-384038" algn="l" defTabSz="914377"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754" indent="-384038" algn="l" defTabSz="914377"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5943" indent="-384038" algn="l" defTabSz="914377"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131" indent="-384038" algn="l" defTabSz="914377"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320" indent="-384038" algn="l" defTabSz="914377"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509" indent="-384038" algn="l" defTabSz="914377"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697" indent="-384038" algn="l" defTabSz="914377"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userDrawn="1">
          <p15:clr>
            <a:srgbClr val="F26B43"/>
          </p15:clr>
        </p15:guide>
        <p15:guide id="4" orient="horz" pos="1440" userDrawn="1">
          <p15:clr>
            <a:srgbClr val="F26B43"/>
          </p15:clr>
        </p15:guide>
        <p15:guide id="6" orient="horz" pos="3696" userDrawn="1">
          <p15:clr>
            <a:srgbClr val="F26B43"/>
          </p15:clr>
        </p15:guide>
        <p15:guide id="7" orient="horz" pos="432" userDrawn="1">
          <p15:clr>
            <a:srgbClr val="F26B43"/>
          </p15:clr>
        </p15:guide>
        <p15:guide id="8" orient="horz" pos="1512" userDrawn="1">
          <p15:clr>
            <a:srgbClr val="F26B43"/>
          </p15:clr>
        </p15:guide>
        <p15:guide id="9" pos="6912" userDrawn="1">
          <p15:clr>
            <a:srgbClr val="F26B43"/>
          </p15:clr>
        </p15:guide>
        <p15:guide id="10" pos="936" userDrawn="1">
          <p15:clr>
            <a:srgbClr val="F26B43"/>
          </p15:clr>
        </p15:guide>
        <p15:guide id="11" pos="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4" Type="http://schemas.openxmlformats.org/officeDocument/2006/relationships/image" Target="../media/image2.gi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package" Target="../embeddings/Microsoft_Excel_Worksheet1.xlsx"/><Relationship Id="rId5"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2091" y="928674"/>
            <a:ext cx="7392143" cy="1078173"/>
          </a:xfrm>
          <a:effectLst>
            <a:glow rad="228600">
              <a:schemeClr val="accent4">
                <a:satMod val="175000"/>
                <a:alpha val="40000"/>
              </a:schemeClr>
            </a:glow>
          </a:effectLst>
        </p:spPr>
        <p:txBody>
          <a:bodyPr/>
          <a:lstStyle/>
          <a:p>
            <a:r>
              <a:rPr lang="en-US" sz="6000" dirty="0">
                <a:effectLst>
                  <a:glow rad="139700">
                    <a:schemeClr val="accent4">
                      <a:satMod val="175000"/>
                      <a:alpha val="40000"/>
                    </a:schemeClr>
                  </a:glow>
                </a:effectLst>
                <a:latin typeface="Copperplate Gothic Light" panose="020E0507020206020404" pitchFamily="34" charset="0"/>
                <a:ea typeface="Copperplate Light" charset="0"/>
                <a:cs typeface="Copperplate Light" charset="0"/>
              </a:rPr>
              <a:t>Militarium</a:t>
            </a:r>
          </a:p>
        </p:txBody>
      </p:sp>
      <p:sp>
        <p:nvSpPr>
          <p:cNvPr id="4" name="TextBox 3"/>
          <p:cNvSpPr txBox="1"/>
          <p:nvPr/>
        </p:nvSpPr>
        <p:spPr>
          <a:xfrm>
            <a:off x="6850062" y="3898475"/>
            <a:ext cx="5013277" cy="1938992"/>
          </a:xfrm>
          <a:prstGeom prst="rect">
            <a:avLst/>
          </a:prstGeom>
          <a:noFill/>
        </p:spPr>
        <p:txBody>
          <a:bodyPr wrap="square" rtlCol="0">
            <a:spAutoFit/>
          </a:bodyPr>
          <a:lstStyle/>
          <a:p>
            <a:r>
              <a:rPr lang="en-US" sz="2400" dirty="0" err="1">
                <a:latin typeface="Copperplate Gothic Light" panose="020E0507020206020404" pitchFamily="34" charset="0"/>
                <a:ea typeface="Copperplate Light" charset="0"/>
                <a:cs typeface="Copperplate Light" charset="0"/>
              </a:rPr>
              <a:t>Abdalsalam</a:t>
            </a:r>
            <a:r>
              <a:rPr lang="en-US" sz="2400" dirty="0">
                <a:latin typeface="Copperplate Gothic Light" panose="020E0507020206020404" pitchFamily="34" charset="0"/>
                <a:ea typeface="Copperplate Light" charset="0"/>
                <a:cs typeface="Copperplate Light" charset="0"/>
              </a:rPr>
              <a:t> </a:t>
            </a:r>
            <a:r>
              <a:rPr lang="en-US" sz="2400" dirty="0" err="1">
                <a:latin typeface="Copperplate Gothic Light" panose="020E0507020206020404" pitchFamily="34" charset="0"/>
                <a:ea typeface="Copperplate Light" charset="0"/>
                <a:cs typeface="Copperplate Light" charset="0"/>
              </a:rPr>
              <a:t>Fadeel</a:t>
            </a:r>
            <a:endParaRPr lang="en-US" sz="2400" dirty="0">
              <a:latin typeface="Copperplate Gothic Light" panose="020E0507020206020404" pitchFamily="34" charset="0"/>
              <a:ea typeface="Copperplate Light" charset="0"/>
              <a:cs typeface="Copperplate Light" charset="0"/>
            </a:endParaRPr>
          </a:p>
          <a:p>
            <a:r>
              <a:rPr lang="en-US" sz="2400" dirty="0">
                <a:latin typeface="Copperplate Gothic Light" panose="020E0507020206020404" pitchFamily="34" charset="0"/>
                <a:ea typeface="Copperplate Light" charset="0"/>
                <a:cs typeface="Copperplate Light" charset="0"/>
              </a:rPr>
              <a:t>Vijay </a:t>
            </a:r>
            <a:r>
              <a:rPr lang="en-US" sz="2400" dirty="0" err="1">
                <a:latin typeface="Copperplate Gothic Light" panose="020E0507020206020404" pitchFamily="34" charset="0"/>
                <a:ea typeface="Copperplate Light" charset="0"/>
                <a:cs typeface="Copperplate Light" charset="0"/>
              </a:rPr>
              <a:t>Kiran</a:t>
            </a:r>
            <a:r>
              <a:rPr lang="en-US" sz="2400" dirty="0">
                <a:latin typeface="Copperplate Gothic Light" panose="020E0507020206020404" pitchFamily="34" charset="0"/>
                <a:ea typeface="Copperplate Light" charset="0"/>
                <a:cs typeface="Copperplate Light" charset="0"/>
              </a:rPr>
              <a:t> </a:t>
            </a:r>
            <a:r>
              <a:rPr lang="en-US" sz="2400" dirty="0" err="1">
                <a:latin typeface="Copperplate Gothic Light" panose="020E0507020206020404" pitchFamily="34" charset="0"/>
                <a:ea typeface="Copperplate Light" charset="0"/>
                <a:cs typeface="Copperplate Light" charset="0"/>
              </a:rPr>
              <a:t>Yellamraju</a:t>
            </a:r>
            <a:endParaRPr lang="en-US" sz="2400" dirty="0">
              <a:latin typeface="Copperplate Gothic Light" panose="020E0507020206020404" pitchFamily="34" charset="0"/>
              <a:ea typeface="Copperplate Light" charset="0"/>
              <a:cs typeface="Copperplate Light" charset="0"/>
            </a:endParaRPr>
          </a:p>
          <a:p>
            <a:r>
              <a:rPr lang="en-US" sz="2400" dirty="0" err="1">
                <a:latin typeface="Copperplate Gothic Light" panose="020E0507020206020404" pitchFamily="34" charset="0"/>
                <a:ea typeface="Copperplate Light" charset="0"/>
                <a:cs typeface="Copperplate Light" charset="0"/>
              </a:rPr>
              <a:t>Hongtao</a:t>
            </a:r>
            <a:r>
              <a:rPr lang="en-US" sz="2400" dirty="0">
                <a:latin typeface="Copperplate Gothic Light" panose="020E0507020206020404" pitchFamily="34" charset="0"/>
                <a:ea typeface="Copperplate Light" charset="0"/>
                <a:cs typeface="Copperplate Light" charset="0"/>
              </a:rPr>
              <a:t> Yu</a:t>
            </a:r>
            <a:br>
              <a:rPr lang="en-US" sz="2400" dirty="0">
                <a:latin typeface="Copperplate Gothic Light" panose="020E0507020206020404" pitchFamily="34" charset="0"/>
                <a:ea typeface="Copperplate Light" charset="0"/>
                <a:cs typeface="Copperplate Light" charset="0"/>
              </a:rPr>
            </a:br>
            <a:r>
              <a:rPr lang="en-US" sz="2400" dirty="0" err="1">
                <a:latin typeface="Copperplate Gothic Light" panose="020E0507020206020404" pitchFamily="34" charset="0"/>
                <a:ea typeface="Copperplate Light" charset="0"/>
                <a:cs typeface="Copperplate Light" charset="0"/>
              </a:rPr>
              <a:t>Anusha</a:t>
            </a:r>
            <a:r>
              <a:rPr lang="en-US" sz="2400" dirty="0">
                <a:latin typeface="Copperplate Gothic Light" panose="020E0507020206020404" pitchFamily="34" charset="0"/>
                <a:ea typeface="Copperplate Light" charset="0"/>
                <a:cs typeface="Copperplate Light" charset="0"/>
              </a:rPr>
              <a:t> </a:t>
            </a:r>
            <a:r>
              <a:rPr lang="en-US" sz="2400" dirty="0" err="1">
                <a:latin typeface="Copperplate Gothic Light" panose="020E0507020206020404" pitchFamily="34" charset="0"/>
                <a:ea typeface="Copperplate Light" charset="0"/>
                <a:cs typeface="Copperplate Light" charset="0"/>
              </a:rPr>
              <a:t>Anisetti</a:t>
            </a:r>
            <a:endParaRPr lang="en-US" sz="2400" dirty="0">
              <a:latin typeface="Copperplate Gothic Light" panose="020E0507020206020404" pitchFamily="34" charset="0"/>
              <a:ea typeface="Copperplate Light" charset="0"/>
              <a:cs typeface="Copperplate Light" charset="0"/>
            </a:endParaRPr>
          </a:p>
          <a:p>
            <a:endParaRPr lang="en-US" sz="2400" dirty="0">
              <a:latin typeface="Copperplate Light" charset="0"/>
              <a:ea typeface="Copperplate Light" charset="0"/>
              <a:cs typeface="Copperplate Light" charset="0"/>
            </a:endParaRPr>
          </a:p>
        </p:txBody>
      </p:sp>
      <p:sp>
        <p:nvSpPr>
          <p:cNvPr id="5" name="TextBox 4"/>
          <p:cNvSpPr txBox="1"/>
          <p:nvPr/>
        </p:nvSpPr>
        <p:spPr>
          <a:xfrm>
            <a:off x="1314165" y="3713816"/>
            <a:ext cx="4659916" cy="400110"/>
          </a:xfrm>
          <a:prstGeom prst="rect">
            <a:avLst/>
          </a:prstGeom>
          <a:noFill/>
        </p:spPr>
        <p:txBody>
          <a:bodyPr wrap="square" rtlCol="0">
            <a:spAutoFit/>
          </a:bodyPr>
          <a:lstStyle/>
          <a:p>
            <a:r>
              <a:rPr lang="en-US" sz="2000" u="sng" spc="300" dirty="0">
                <a:latin typeface="Copperplate Gothic Light" panose="020E0507020206020404" pitchFamily="34" charset="0"/>
                <a:ea typeface="Copperplate Light" charset="0"/>
                <a:cs typeface="Copperplate Light" charset="0"/>
              </a:rPr>
              <a:t>Team: Mechs in Marketing</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9644" y="5632368"/>
            <a:ext cx="928679" cy="61911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2381" y="4681945"/>
            <a:ext cx="1942687" cy="950423"/>
          </a:xfrm>
          <a:prstGeom prst="rect">
            <a:avLst/>
          </a:prstGeom>
        </p:spPr>
      </p:pic>
      <p:sp>
        <p:nvSpPr>
          <p:cNvPr id="8" name="TextBox 7"/>
          <p:cNvSpPr txBox="1"/>
          <p:nvPr/>
        </p:nvSpPr>
        <p:spPr>
          <a:xfrm>
            <a:off x="3772661" y="5772649"/>
            <a:ext cx="4147203" cy="338554"/>
          </a:xfrm>
          <a:prstGeom prst="rect">
            <a:avLst/>
          </a:prstGeom>
          <a:noFill/>
        </p:spPr>
        <p:txBody>
          <a:bodyPr wrap="square" rtlCol="0">
            <a:spAutoFit/>
          </a:bodyPr>
          <a:lstStyle/>
          <a:p>
            <a:r>
              <a:rPr lang="en-US" sz="1600" b="1" dirty="0">
                <a:latin typeface="Copperplate Gothic Light" panose="020E0507020206020404" pitchFamily="34" charset="0"/>
                <a:ea typeface="Copperplate" charset="0"/>
                <a:cs typeface="Copperplate" charset="0"/>
              </a:rPr>
              <a:t>Instructor: Dr. Victor E. Middleton</a:t>
            </a:r>
            <a:endParaRPr lang="en-US" sz="1600" b="1" dirty="0">
              <a:latin typeface="Copperplate Gothic Light" panose="020E0507020206020404" pitchFamily="34" charset="0"/>
            </a:endParaRPr>
          </a:p>
        </p:txBody>
      </p:sp>
      <p:sp>
        <p:nvSpPr>
          <p:cNvPr id="14" name="Oval 13"/>
          <p:cNvSpPr/>
          <p:nvPr/>
        </p:nvSpPr>
        <p:spPr>
          <a:xfrm>
            <a:off x="5738486" y="1927790"/>
            <a:ext cx="1111577" cy="1186156"/>
          </a:xfrm>
          <a:prstGeom prst="ellipse">
            <a:avLst/>
          </a:prstGeom>
          <a:solidFill>
            <a:schemeClr val="tx1"/>
          </a:solidFill>
          <a:ln>
            <a:solidFill>
              <a:srgbClr val="FFFF00"/>
            </a:solidFill>
          </a:ln>
          <a:scene3d>
            <a:camera prst="isometricOffAxis1Right"/>
            <a:lightRig rig="threePt" dir="t"/>
          </a:scene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ln>
                <a:solidFill>
                  <a:sysClr val="windowText" lastClr="000000"/>
                </a:solidFill>
              </a:ln>
              <a:solidFill>
                <a:schemeClr val="bg1"/>
              </a:solidFill>
            </a:endParaRPr>
          </a:p>
        </p:txBody>
      </p:sp>
      <p:sp>
        <p:nvSpPr>
          <p:cNvPr id="15" name="TextBox 14"/>
          <p:cNvSpPr txBox="1"/>
          <p:nvPr/>
        </p:nvSpPr>
        <p:spPr>
          <a:xfrm>
            <a:off x="5846264" y="2320815"/>
            <a:ext cx="1003799" cy="461665"/>
          </a:xfrm>
          <a:prstGeom prst="rect">
            <a:avLst/>
          </a:prstGeom>
          <a:noFill/>
        </p:spPr>
        <p:txBody>
          <a:bodyPr wrap="square" rtlCol="0">
            <a:spAutoFit/>
          </a:bodyPr>
          <a:lstStyle/>
          <a:p>
            <a:r>
              <a:rPr lang="en-US" sz="2400" dirty="0">
                <a:solidFill>
                  <a:schemeClr val="bg1"/>
                </a:solidFill>
                <a:latin typeface="Copperplate Gothic Bold" charset="0"/>
                <a:ea typeface="Copperplate Gothic Bold" charset="0"/>
                <a:cs typeface="Copperplate Gothic Bold" charset="0"/>
              </a:rPr>
              <a:t>M</a:t>
            </a:r>
            <a:r>
              <a:rPr lang="en-US" sz="3200" baseline="30000" dirty="0">
                <a:solidFill>
                  <a:schemeClr val="bg1"/>
                </a:solidFill>
                <a:latin typeface="Copperplate Gothic Bold" charset="0"/>
                <a:ea typeface="Copperplate Gothic Bold" charset="0"/>
                <a:cs typeface="Copperplate Gothic Bold" charset="0"/>
              </a:rPr>
              <a:t>!</a:t>
            </a:r>
            <a:r>
              <a:rPr lang="en-US" sz="2400" dirty="0">
                <a:solidFill>
                  <a:schemeClr val="bg1"/>
                </a:solidFill>
                <a:latin typeface="Copperplate Gothic Bold" charset="0"/>
                <a:ea typeface="Copperplate Gothic Bold" charset="0"/>
                <a:cs typeface="Copperplate Gothic Bold" charset="0"/>
              </a:rPr>
              <a:t>M</a:t>
            </a:r>
          </a:p>
        </p:txBody>
      </p:sp>
    </p:spTree>
    <p:extLst>
      <p:ext uri="{BB962C8B-B14F-4D97-AF65-F5344CB8AC3E}">
        <p14:creationId xmlns:p14="http://schemas.microsoft.com/office/powerpoint/2010/main" val="30693662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5"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decel="50000" fill="hold">
                                          <p:stCondLst>
                                            <p:cond delay="0"/>
                                          </p:stCondLst>
                                        </p:cTn>
                                        <p:tgtEl>
                                          <p:spTgt spid="14"/>
                                        </p:tgtEl>
                                        <p:attrNameLst>
                                          <p:attrName>style.rotation</p:attrName>
                                        </p:attrNameLst>
                                      </p:cBhvr>
                                      <p:tavLst>
                                        <p:tav tm="0">
                                          <p:val>
                                            <p:fltVal val="-90"/>
                                          </p:val>
                                        </p:tav>
                                        <p:tav tm="100000">
                                          <p:val>
                                            <p:fltVal val="0"/>
                                          </p:val>
                                        </p:tav>
                                      </p:tavLst>
                                    </p:anim>
                                    <p:anim calcmode="lin" valueType="num">
                                      <p:cBhvr>
                                        <p:cTn id="13" dur="500" decel="50000" fill="hold">
                                          <p:stCondLst>
                                            <p:cond delay="0"/>
                                          </p:stCondLst>
                                        </p:cTn>
                                        <p:tgtEl>
                                          <p:spTgt spid="14"/>
                                        </p:tgtEl>
                                        <p:attrNameLst>
                                          <p:attrName>ppt_w</p:attrName>
                                        </p:attrNameLst>
                                      </p:cBhvr>
                                      <p:tavLst>
                                        <p:tav tm="0">
                                          <p:val>
                                            <p:strVal val="#ppt_w"/>
                                          </p:val>
                                        </p:tav>
                                        <p:tav tm="100000">
                                          <p:val>
                                            <p:strVal val="#ppt_w*.05"/>
                                          </p:val>
                                        </p:tav>
                                      </p:tavLst>
                                    </p:anim>
                                    <p:anim calcmode="lin" valueType="num">
                                      <p:cBhvr>
                                        <p:cTn id="14" dur="500" accel="50000" fill="hold">
                                          <p:stCondLst>
                                            <p:cond delay="500"/>
                                          </p:stCondLst>
                                        </p:cTn>
                                        <p:tgtEl>
                                          <p:spTgt spid="14"/>
                                        </p:tgtEl>
                                        <p:attrNameLst>
                                          <p:attrName>ppt_w</p:attrName>
                                        </p:attrNameLst>
                                      </p:cBhvr>
                                      <p:tavLst>
                                        <p:tav tm="0">
                                          <p:val>
                                            <p:strVal val="#ppt_w*.05"/>
                                          </p:val>
                                        </p:tav>
                                        <p:tav tm="100000">
                                          <p:val>
                                            <p:strVal val="#ppt_w"/>
                                          </p:val>
                                        </p:tav>
                                      </p:tavLst>
                                    </p:anim>
                                    <p:anim calcmode="lin" valueType="num">
                                      <p:cBhvr>
                                        <p:cTn id="15" dur="1000" fill="hold"/>
                                        <p:tgtEl>
                                          <p:spTgt spid="14"/>
                                        </p:tgtEl>
                                        <p:attrNameLst>
                                          <p:attrName>ppt_h</p:attrName>
                                        </p:attrNameLst>
                                      </p:cBhvr>
                                      <p:tavLst>
                                        <p:tav tm="0">
                                          <p:val>
                                            <p:strVal val="#ppt_h"/>
                                          </p:val>
                                        </p:tav>
                                        <p:tav tm="100000">
                                          <p:val>
                                            <p:strVal val="#ppt_h"/>
                                          </p:val>
                                        </p:tav>
                                      </p:tavLst>
                                    </p:anim>
                                    <p:anim calcmode="lin" valueType="num">
                                      <p:cBhvr>
                                        <p:cTn id="16" dur="500" decel="50000" fill="hold">
                                          <p:stCondLst>
                                            <p:cond delay="0"/>
                                          </p:stCondLst>
                                        </p:cTn>
                                        <p:tgtEl>
                                          <p:spTgt spid="14"/>
                                        </p:tgtEl>
                                        <p:attrNameLst>
                                          <p:attrName>ppt_x</p:attrName>
                                        </p:attrNameLst>
                                      </p:cBhvr>
                                      <p:tavLst>
                                        <p:tav tm="0">
                                          <p:val>
                                            <p:strVal val="#ppt_x+.4"/>
                                          </p:val>
                                        </p:tav>
                                        <p:tav tm="100000">
                                          <p:val>
                                            <p:strVal val="#ppt_x"/>
                                          </p:val>
                                        </p:tav>
                                      </p:tavLst>
                                    </p:anim>
                                    <p:anim calcmode="lin" valueType="num">
                                      <p:cBhvr>
                                        <p:cTn id="17" dur="500" decel="50000" fill="hold">
                                          <p:stCondLst>
                                            <p:cond delay="0"/>
                                          </p:stCondLst>
                                        </p:cTn>
                                        <p:tgtEl>
                                          <p:spTgt spid="14"/>
                                        </p:tgtEl>
                                        <p:attrNameLst>
                                          <p:attrName>ppt_y</p:attrName>
                                        </p:attrNameLst>
                                      </p:cBhvr>
                                      <p:tavLst>
                                        <p:tav tm="0">
                                          <p:val>
                                            <p:strVal val="#ppt_y-.2"/>
                                          </p:val>
                                        </p:tav>
                                        <p:tav tm="100000">
                                          <p:val>
                                            <p:strVal val="#ppt_y+.1"/>
                                          </p:val>
                                        </p:tav>
                                      </p:tavLst>
                                    </p:anim>
                                    <p:anim calcmode="lin" valueType="num">
                                      <p:cBhvr>
                                        <p:cTn id="18" dur="500" accel="50000" fill="hold">
                                          <p:stCondLst>
                                            <p:cond delay="500"/>
                                          </p:stCondLst>
                                        </p:cTn>
                                        <p:tgtEl>
                                          <p:spTgt spid="14"/>
                                        </p:tgtEl>
                                        <p:attrNameLst>
                                          <p:attrName>ppt_y</p:attrName>
                                        </p:attrNameLst>
                                      </p:cBhvr>
                                      <p:tavLst>
                                        <p:tav tm="0">
                                          <p:val>
                                            <p:strVal val="#ppt_y+.1"/>
                                          </p:val>
                                        </p:tav>
                                        <p:tav tm="100000">
                                          <p:val>
                                            <p:strVal val="#ppt_y"/>
                                          </p:val>
                                        </p:tav>
                                      </p:tavLst>
                                    </p:anim>
                                    <p:animEffect transition="in" filter="fade">
                                      <p:cBhvr>
                                        <p:cTn id="19" dur="1000" decel="50000">
                                          <p:stCondLst>
                                            <p:cond delay="0"/>
                                          </p:stCondLst>
                                        </p:cTn>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p:bldP spid="1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98292"/>
            <a:ext cx="9601200" cy="554280"/>
          </a:xfrm>
        </p:spPr>
        <p:txBody>
          <a:bodyPr>
            <a:normAutofit fontScale="90000"/>
          </a:bodyPr>
          <a:lstStyle/>
          <a:p>
            <a:r>
              <a:rPr lang="en-US" dirty="0">
                <a:latin typeface="Copperplate Gothic Light" panose="020E0507020206020404" pitchFamily="34" charset="0"/>
              </a:rPr>
              <a:t>Game </a:t>
            </a:r>
            <a:r>
              <a:rPr lang="en-US" dirty="0" smtClean="0">
                <a:latin typeface="Copperplate Gothic Light" panose="020E0507020206020404" pitchFamily="34" charset="0"/>
              </a:rPr>
              <a:t>components</a:t>
            </a:r>
            <a:endParaRPr lang="en-US" dirty="0"/>
          </a:p>
        </p:txBody>
      </p:sp>
      <p:sp>
        <p:nvSpPr>
          <p:cNvPr id="4" name="Footer Placeholder 3"/>
          <p:cNvSpPr>
            <a:spLocks noGrp="1"/>
          </p:cNvSpPr>
          <p:nvPr>
            <p:ph type="ftr" sz="quarter" idx="11"/>
          </p:nvPr>
        </p:nvSpPr>
        <p:spPr/>
        <p:txBody>
          <a:bodyPr/>
          <a:lstStyle/>
          <a:p>
            <a:r>
              <a:rPr lang="nl-NL" dirty="0" smtClean="0"/>
              <a:t>Team M!M [ EGR 7020 - Spring'16 ]</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4763276" y="2348911"/>
            <a:ext cx="2817847" cy="2970893"/>
          </a:xfrm>
          <a:prstGeom prst="rect">
            <a:avLst/>
          </a:prstGeom>
        </p:spPr>
      </p:pic>
      <p:sp>
        <p:nvSpPr>
          <p:cNvPr id="7" name="TextBox 6"/>
          <p:cNvSpPr txBox="1"/>
          <p:nvPr/>
        </p:nvSpPr>
        <p:spPr>
          <a:xfrm>
            <a:off x="4652513" y="1424131"/>
            <a:ext cx="3224601" cy="523220"/>
          </a:xfrm>
          <a:prstGeom prst="rect">
            <a:avLst/>
          </a:prstGeom>
          <a:noFill/>
        </p:spPr>
        <p:txBody>
          <a:bodyPr wrap="none" rtlCol="0">
            <a:spAutoFit/>
          </a:bodyPr>
          <a:lstStyle/>
          <a:p>
            <a:pPr marL="457200" indent="-457200">
              <a:buFont typeface="Arial" panose="020B0604020202020204" pitchFamily="34" charset="0"/>
              <a:buChar char="•"/>
            </a:pPr>
            <a:r>
              <a:rPr lang="en-US" sz="2800" b="1" dirty="0"/>
              <a:t>Final Main Board</a:t>
            </a:r>
          </a:p>
        </p:txBody>
      </p:sp>
      <p:sp>
        <p:nvSpPr>
          <p:cNvPr id="71" name="TextBox 70"/>
          <p:cNvSpPr txBox="1"/>
          <p:nvPr/>
        </p:nvSpPr>
        <p:spPr>
          <a:xfrm>
            <a:off x="2042970" y="1393586"/>
            <a:ext cx="1486304" cy="523220"/>
          </a:xfrm>
          <a:prstGeom prst="rect">
            <a:avLst/>
          </a:prstGeom>
          <a:noFill/>
        </p:spPr>
        <p:txBody>
          <a:bodyPr wrap="none" rtlCol="0">
            <a:spAutoFit/>
          </a:bodyPr>
          <a:lstStyle/>
          <a:p>
            <a:pPr marL="457200" indent="-457200">
              <a:buFont typeface="Arial" panose="020B0604020202020204" pitchFamily="34" charset="0"/>
              <a:buChar char="•"/>
            </a:pPr>
            <a:r>
              <a:rPr lang="en-US" sz="2800" b="1" dirty="0"/>
              <a:t>Coins</a:t>
            </a:r>
          </a:p>
        </p:txBody>
      </p:sp>
      <p:pic>
        <p:nvPicPr>
          <p:cNvPr id="72" name="Picture 71"/>
          <p:cNvPicPr>
            <a:picLocks noChangeAspect="1"/>
          </p:cNvPicPr>
          <p:nvPr/>
        </p:nvPicPr>
        <p:blipFill>
          <a:blip r:embed="rId3"/>
          <a:stretch>
            <a:fillRect/>
          </a:stretch>
        </p:blipFill>
        <p:spPr>
          <a:xfrm>
            <a:off x="1927773" y="2326122"/>
            <a:ext cx="1508991" cy="3098821"/>
          </a:xfrm>
          <a:prstGeom prst="rect">
            <a:avLst/>
          </a:prstGeom>
        </p:spPr>
      </p:pic>
      <p:grpSp>
        <p:nvGrpSpPr>
          <p:cNvPr id="98" name="Group 97"/>
          <p:cNvGrpSpPr/>
          <p:nvPr/>
        </p:nvGrpSpPr>
        <p:grpSpPr>
          <a:xfrm>
            <a:off x="8726053" y="2348911"/>
            <a:ext cx="1616761" cy="1382756"/>
            <a:chOff x="8676329" y="811277"/>
            <a:chExt cx="1616761" cy="1382756"/>
          </a:xfrm>
        </p:grpSpPr>
        <p:pic>
          <p:nvPicPr>
            <p:cNvPr id="99" name="Picture 98"/>
            <p:cNvPicPr>
              <a:picLocks noChangeAspect="1"/>
            </p:cNvPicPr>
            <p:nvPr/>
          </p:nvPicPr>
          <p:blipFill>
            <a:blip r:embed="rId4"/>
            <a:stretch>
              <a:fillRect/>
            </a:stretch>
          </p:blipFill>
          <p:spPr>
            <a:xfrm>
              <a:off x="8676329" y="811277"/>
              <a:ext cx="1616761" cy="1382756"/>
            </a:xfrm>
            <a:prstGeom prst="rect">
              <a:avLst/>
            </a:prstGeom>
          </p:spPr>
        </p:pic>
        <p:cxnSp>
          <p:nvCxnSpPr>
            <p:cNvPr id="100" name="Straight Arrow Connector 99"/>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grpSp>
        <p:nvGrpSpPr>
          <p:cNvPr id="101" name="Group 100"/>
          <p:cNvGrpSpPr/>
          <p:nvPr/>
        </p:nvGrpSpPr>
        <p:grpSpPr>
          <a:xfrm>
            <a:off x="8714044" y="4006656"/>
            <a:ext cx="1501409" cy="1506907"/>
            <a:chOff x="8679735" y="4266439"/>
            <a:chExt cx="1501409" cy="1506905"/>
          </a:xfrm>
        </p:grpSpPr>
        <p:cxnSp>
          <p:nvCxnSpPr>
            <p:cNvPr id="102" name="Straight Connector 101"/>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103" name="Straight Connector 102"/>
            <p:cNvCxnSpPr>
              <a:stCxn id="108"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104" name="Straight Connector 103"/>
            <p:cNvCxnSpPr>
              <a:endCxn id="108"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105" name="Straight Connector 104"/>
            <p:cNvCxnSpPr>
              <a:stCxn id="108"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106" name="TextBox 105"/>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107" name="Group 106"/>
            <p:cNvGrpSpPr/>
            <p:nvPr/>
          </p:nvGrpSpPr>
          <p:grpSpPr>
            <a:xfrm>
              <a:off x="8679735" y="4271935"/>
              <a:ext cx="1501409" cy="1501409"/>
              <a:chOff x="8687656" y="4308049"/>
              <a:chExt cx="1501409" cy="1501409"/>
            </a:xfrm>
          </p:grpSpPr>
          <p:sp>
            <p:nvSpPr>
              <p:cNvPr id="108" name="Oval 107"/>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109" name="TextBox 108"/>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110" name="TextBox 109"/>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111" name="TextBox 110"/>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112" name="TextBox 111"/>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113" name="TextBox 112"/>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114" name="TextBox 113"/>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115" name="TextBox 114"/>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116" name="Group 115"/>
          <p:cNvGrpSpPr/>
          <p:nvPr/>
        </p:nvGrpSpPr>
        <p:grpSpPr>
          <a:xfrm rot="19843807">
            <a:off x="9015720" y="4329115"/>
            <a:ext cx="898059" cy="898059"/>
            <a:chOff x="10277942" y="2679511"/>
            <a:chExt cx="898058" cy="898058"/>
          </a:xfrm>
          <a:solidFill>
            <a:srgbClr val="5B9BD5">
              <a:lumMod val="20000"/>
              <a:lumOff val="80000"/>
            </a:srgbClr>
          </a:solidFill>
        </p:grpSpPr>
        <p:sp>
          <p:nvSpPr>
            <p:cNvPr id="117" name="Oval 116"/>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118" name="Oval 117"/>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119" name="Straight Arrow Connector 118"/>
            <p:cNvCxnSpPr>
              <a:stCxn id="118" idx="7"/>
              <a:endCxn id="117" idx="7"/>
            </p:cNvCxnSpPr>
            <p:nvPr/>
          </p:nvCxnSpPr>
          <p:spPr>
            <a:xfrm flipV="1">
              <a:off x="10891696" y="2811029"/>
              <a:ext cx="152786" cy="152786"/>
            </a:xfrm>
            <a:prstGeom prst="straightConnector1">
              <a:avLst/>
            </a:prstGeom>
            <a:grpFill/>
            <a:ln w="6350" cap="flat" cmpd="sng" algn="ctr">
              <a:solidFill>
                <a:srgbClr val="5B9BD5"/>
              </a:solidFill>
              <a:prstDash val="solid"/>
              <a:miter lim="800000"/>
              <a:tailEnd type="triangle"/>
            </a:ln>
            <a:effectLst/>
          </p:spPr>
        </p:cxnSp>
      </p:grpSp>
      <p:sp>
        <p:nvSpPr>
          <p:cNvPr id="120" name="TextBox 119"/>
          <p:cNvSpPr txBox="1"/>
          <p:nvPr/>
        </p:nvSpPr>
        <p:spPr>
          <a:xfrm>
            <a:off x="1927773" y="5650265"/>
            <a:ext cx="2178802" cy="830997"/>
          </a:xfrm>
          <a:prstGeom prst="rect">
            <a:avLst/>
          </a:prstGeom>
          <a:noFill/>
        </p:spPr>
        <p:txBody>
          <a:bodyPr wrap="none" rtlCol="0">
            <a:spAutoFit/>
          </a:bodyPr>
          <a:lstStyle/>
          <a:p>
            <a:pPr marL="342900" indent="-342900">
              <a:buFont typeface="Arial" panose="020B0604020202020204" pitchFamily="34" charset="0"/>
              <a:buChar char="•"/>
            </a:pPr>
            <a:r>
              <a:rPr lang="en-US" sz="2400" b="1" dirty="0" smtClean="0"/>
              <a:t>User Manual</a:t>
            </a:r>
          </a:p>
          <a:p>
            <a:pPr marL="342900" indent="-342900">
              <a:buFont typeface="Arial" panose="020B0604020202020204" pitchFamily="34" charset="0"/>
              <a:buChar char="•"/>
            </a:pPr>
            <a:r>
              <a:rPr lang="en-US" sz="2400" b="1" dirty="0" smtClean="0"/>
              <a:t>Package</a:t>
            </a:r>
            <a:endParaRPr lang="en-US" sz="2400" b="1" dirty="0"/>
          </a:p>
        </p:txBody>
      </p:sp>
      <p:sp>
        <p:nvSpPr>
          <p:cNvPr id="121" name="TextBox 120"/>
          <p:cNvSpPr txBox="1"/>
          <p:nvPr/>
        </p:nvSpPr>
        <p:spPr>
          <a:xfrm>
            <a:off x="8490738" y="1459609"/>
            <a:ext cx="2415918" cy="523220"/>
          </a:xfrm>
          <a:prstGeom prst="rect">
            <a:avLst/>
          </a:prstGeom>
          <a:noFill/>
        </p:spPr>
        <p:txBody>
          <a:bodyPr wrap="none" rtlCol="0">
            <a:spAutoFit/>
          </a:bodyPr>
          <a:lstStyle/>
          <a:p>
            <a:pPr marL="457200" indent="-457200">
              <a:buFont typeface="Arial" panose="020B0604020202020204" pitchFamily="34" charset="0"/>
              <a:buChar char="•"/>
            </a:pPr>
            <a:r>
              <a:rPr lang="en-US" sz="2800" b="1" dirty="0" smtClean="0"/>
              <a:t>Spinner Set</a:t>
            </a:r>
            <a:endParaRPr lang="en-US" sz="2800" b="1" dirty="0"/>
          </a:p>
        </p:txBody>
      </p:sp>
    </p:spTree>
    <p:extLst>
      <p:ext uri="{BB962C8B-B14F-4D97-AF65-F5344CB8AC3E}">
        <p14:creationId xmlns:p14="http://schemas.microsoft.com/office/powerpoint/2010/main" val="6099448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3"/>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a:t>
            </a:r>
            <a:r>
              <a:rPr lang="en-US" sz="3200" dirty="0" smtClean="0">
                <a:latin typeface="Copperplate Gothic Light" panose="020E0507020206020404" pitchFamily="34" charset="0"/>
                <a:ea typeface="Copperplate Light" charset="0"/>
                <a:cs typeface="Copperplate Light" charset="0"/>
              </a:rPr>
              <a:t>Details</a:t>
            </a:r>
            <a:endParaRPr lang="en-US" sz="3200" dirty="0">
              <a:latin typeface="Copperplate Gothic Light" panose="020E0507020206020404" pitchFamily="34" charset="0"/>
              <a:ea typeface="Copperplate Light" charset="0"/>
              <a:cs typeface="Copperplate Light" charset="0"/>
            </a:endParaRP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4636784" y="95891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7"/>
              <a:endCxn id="613" idx="7"/>
            </p:cNvCxnSpPr>
            <p:nvPr/>
          </p:nvCxnSpPr>
          <p:spPr>
            <a:xfrm flipV="1">
              <a:off x="10891696" y="2811029"/>
              <a:ext cx="152786" cy="152786"/>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105541" y="958910"/>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4"/>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grpSp>
        <p:nvGrpSpPr>
          <p:cNvPr id="124" name="Group 123"/>
          <p:cNvGrpSpPr/>
          <p:nvPr/>
        </p:nvGrpSpPr>
        <p:grpSpPr>
          <a:xfrm>
            <a:off x="5757861" y="815994"/>
            <a:ext cx="1562660" cy="307777"/>
            <a:chOff x="5794248" y="790164"/>
            <a:chExt cx="1562661" cy="307777"/>
          </a:xfrm>
        </p:grpSpPr>
        <p:sp>
          <p:nvSpPr>
            <p:cNvPr id="125" name="TextBox 124"/>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26" name="Straight Arrow Connector 125"/>
            <p:cNvCxnSpPr>
              <a:stCxn id="125" idx="1"/>
            </p:cNvCxnSpPr>
            <p:nvPr/>
          </p:nvCxnSpPr>
          <p:spPr>
            <a:xfrm flipH="1">
              <a:off x="5794248" y="944053"/>
              <a:ext cx="310522" cy="106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7" name="Group 126"/>
          <p:cNvGrpSpPr/>
          <p:nvPr/>
        </p:nvGrpSpPr>
        <p:grpSpPr>
          <a:xfrm>
            <a:off x="2353155" y="1272306"/>
            <a:ext cx="604139" cy="409570"/>
            <a:chOff x="6899208" y="678802"/>
            <a:chExt cx="604138" cy="409570"/>
          </a:xfrm>
        </p:grpSpPr>
        <p:sp>
          <p:nvSpPr>
            <p:cNvPr id="128" name="TextBox 127"/>
            <p:cNvSpPr txBox="1"/>
            <p:nvPr/>
          </p:nvSpPr>
          <p:spPr>
            <a:xfrm>
              <a:off x="6899208" y="678802"/>
              <a:ext cx="437939" cy="307777"/>
            </a:xfrm>
            <a:prstGeom prst="rect">
              <a:avLst/>
            </a:prstGeom>
            <a:noFill/>
          </p:spPr>
          <p:txBody>
            <a:bodyPr wrap="none" rtlCol="0">
              <a:spAutoFit/>
            </a:bodyPr>
            <a:lstStyle/>
            <a:p>
              <a:r>
                <a:rPr lang="en-US" sz="1400" dirty="0"/>
                <a:t>Ally</a:t>
              </a:r>
            </a:p>
          </p:txBody>
        </p:sp>
        <p:cxnSp>
          <p:nvCxnSpPr>
            <p:cNvPr id="129" name="Straight Arrow Connector 128"/>
            <p:cNvCxnSpPr/>
            <p:nvPr/>
          </p:nvCxnSpPr>
          <p:spPr>
            <a:xfrm>
              <a:off x="7278633" y="870122"/>
              <a:ext cx="224713" cy="2182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0" name="Group 129"/>
          <p:cNvGrpSpPr/>
          <p:nvPr/>
        </p:nvGrpSpPr>
        <p:grpSpPr>
          <a:xfrm>
            <a:off x="7132729" y="1221240"/>
            <a:ext cx="722065" cy="369028"/>
            <a:chOff x="5848080" y="808576"/>
            <a:chExt cx="722064" cy="369028"/>
          </a:xfrm>
        </p:grpSpPr>
        <p:sp>
          <p:nvSpPr>
            <p:cNvPr id="131" name="TextBox 130"/>
            <p:cNvSpPr txBox="1"/>
            <p:nvPr/>
          </p:nvSpPr>
          <p:spPr>
            <a:xfrm>
              <a:off x="6132205" y="808576"/>
              <a:ext cx="437939" cy="307777"/>
            </a:xfrm>
            <a:prstGeom prst="rect">
              <a:avLst/>
            </a:prstGeom>
            <a:noFill/>
          </p:spPr>
          <p:txBody>
            <a:bodyPr wrap="none" rtlCol="0">
              <a:spAutoFit/>
            </a:bodyPr>
            <a:lstStyle/>
            <a:p>
              <a:r>
                <a:rPr lang="en-US" sz="1400" dirty="0"/>
                <a:t>Ally</a:t>
              </a:r>
            </a:p>
          </p:txBody>
        </p:sp>
        <p:cxnSp>
          <p:nvCxnSpPr>
            <p:cNvPr id="132" name="Straight Arrow Connector 131"/>
            <p:cNvCxnSpPr/>
            <p:nvPr/>
          </p:nvCxnSpPr>
          <p:spPr>
            <a:xfrm flipH="1">
              <a:off x="5848080" y="954238"/>
              <a:ext cx="256690" cy="2233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35" name="TextBox 134"/>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6" name="TextBox 135"/>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7" name="TextBox 136"/>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Tree>
    <p:extLst>
      <p:ext uri="{BB962C8B-B14F-4D97-AF65-F5344CB8AC3E}">
        <p14:creationId xmlns:p14="http://schemas.microsoft.com/office/powerpoint/2010/main" val="1573712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6" grpId="0"/>
      <p:bldP spid="1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a:t>
            </a:r>
            <a:r>
              <a:rPr lang="en-US" sz="3200" dirty="0" smtClean="0">
                <a:latin typeface="Copperplate Gothic Light" panose="020E0507020206020404" pitchFamily="34" charset="0"/>
                <a:ea typeface="Copperplate Light" charset="0"/>
                <a:cs typeface="Copperplate Light" charset="0"/>
              </a:rPr>
              <a:t>Details</a:t>
            </a:r>
            <a:endParaRPr lang="en-US" sz="3200" dirty="0">
              <a:latin typeface="Copperplate Gothic Light" panose="020E0507020206020404" pitchFamily="34" charset="0"/>
              <a:ea typeface="Copperplate Light" charset="0"/>
              <a:cs typeface="Copperplate Light" charset="0"/>
            </a:endParaRP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4636784" y="95891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7"/>
              <a:endCxn id="613" idx="7"/>
            </p:cNvCxnSpPr>
            <p:nvPr/>
          </p:nvCxnSpPr>
          <p:spPr>
            <a:xfrm flipV="1">
              <a:off x="10891696" y="2811029"/>
              <a:ext cx="152786" cy="152786"/>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105541" y="958910"/>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730" name="TextBox 729"/>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731" name="TextBox 730"/>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732" name="TextBox 731"/>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5757861" y="815994"/>
            <a:ext cx="1562660" cy="307777"/>
            <a:chOff x="5794248" y="790164"/>
            <a:chExt cx="1562661" cy="307777"/>
          </a:xfrm>
        </p:grpSpPr>
        <p:sp>
          <p:nvSpPr>
            <p:cNvPr id="128" name="TextBox 127"/>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29" name="Straight Arrow Connector 128"/>
            <p:cNvCxnSpPr>
              <a:stCxn id="128" idx="1"/>
            </p:cNvCxnSpPr>
            <p:nvPr/>
          </p:nvCxnSpPr>
          <p:spPr>
            <a:xfrm flipH="1">
              <a:off x="5794248" y="944053"/>
              <a:ext cx="310522" cy="106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6072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125E-6 4.44444E-6 L 0.03541 0.08009 " pathEditMode="relative" rAng="0" ptsTypes="AA">
                                      <p:cBhvr>
                                        <p:cTn id="10" dur="2000" fill="hold"/>
                                        <p:tgtEl>
                                          <p:spTgt spid="609"/>
                                        </p:tgtEl>
                                        <p:attrNameLst>
                                          <p:attrName>ppt_x</p:attrName>
                                          <p:attrName>ppt_y</p:attrName>
                                        </p:attrNameLst>
                                      </p:cBhvr>
                                      <p:rCtr x="1771" y="400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Details:</a:t>
            </a: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5046009" y="1473194"/>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endCxn id="613" idx="2"/>
            </p:cNvCxnSpPr>
            <p:nvPr/>
          </p:nvCxnSpPr>
          <p:spPr>
            <a:xfrm rot="1756193" flipH="1">
              <a:off x="10290534" y="3080320"/>
              <a:ext cx="167468" cy="95239"/>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105541" y="958910"/>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5757861" y="815994"/>
            <a:ext cx="1562660" cy="307777"/>
            <a:chOff x="5794248" y="790164"/>
            <a:chExt cx="1562661" cy="307777"/>
          </a:xfrm>
        </p:grpSpPr>
        <p:sp>
          <p:nvSpPr>
            <p:cNvPr id="128" name="TextBox 127"/>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2" name="Straight Arrow Connector 131"/>
            <p:cNvCxnSpPr>
              <a:stCxn id="128" idx="1"/>
            </p:cNvCxnSpPr>
            <p:nvPr/>
          </p:nvCxnSpPr>
          <p:spPr>
            <a:xfrm flipH="1">
              <a:off x="5794248" y="944053"/>
              <a:ext cx="310522" cy="106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3369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37" presetClass="path" presetSubtype="0" accel="50000" decel="50000" fill="hold" nodeType="clickEffect">
                                  <p:stCondLst>
                                    <p:cond delay="0"/>
                                  </p:stCondLst>
                                  <p:childTnLst>
                                    <p:animMotion origin="layout" path="M 4.16667E-7 -3.7037E-7 L 0.03203 0.00232 C 0.03867 0.00301 0.0474 0.00787 0.05651 0.01482 C 0.06602 0.02361 0.07396 0.03125 0.07878 0.04051 L 0.1026 0.07963 " pathEditMode="relative" rAng="1440000" ptsTypes="AAAAA">
                                      <p:cBhvr>
                                        <p:cTn id="10" dur="2000" fill="hold"/>
                                        <p:tgtEl>
                                          <p:spTgt spid="609"/>
                                        </p:tgtEl>
                                        <p:attrNameLst>
                                          <p:attrName>ppt_x</p:attrName>
                                          <p:attrName>ppt_y</p:attrName>
                                        </p:attrNameLst>
                                      </p:cBhvr>
                                      <p:rCtr x="5430" y="28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Details:</a:t>
            </a: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6287573" y="205727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0"/>
              <a:endCxn id="613" idx="0"/>
            </p:cNvCxnSpPr>
            <p:nvPr/>
          </p:nvCxnSpPr>
          <p:spPr>
            <a:xfrm rot="1756193" flipH="1" flipV="1">
              <a:off x="10674150" y="2693304"/>
              <a:ext cx="105643" cy="188486"/>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105541" y="958910"/>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5757861" y="815994"/>
            <a:ext cx="1562660" cy="307777"/>
            <a:chOff x="5794248" y="790164"/>
            <a:chExt cx="1562661" cy="307777"/>
          </a:xfrm>
        </p:grpSpPr>
        <p:sp>
          <p:nvSpPr>
            <p:cNvPr id="128" name="TextBox 127"/>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2" name="Straight Arrow Connector 131"/>
            <p:cNvCxnSpPr>
              <a:stCxn id="128" idx="1"/>
            </p:cNvCxnSpPr>
            <p:nvPr/>
          </p:nvCxnSpPr>
          <p:spPr>
            <a:xfrm flipH="1">
              <a:off x="5794248" y="944053"/>
              <a:ext cx="310522" cy="106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4087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37" presetClass="path" presetSubtype="0" accel="50000" decel="50000" fill="hold" nodeType="clickEffect">
                                  <p:stCondLst>
                                    <p:cond delay="0"/>
                                  </p:stCondLst>
                                  <p:childTnLst>
                                    <p:animMotion origin="layout" path="M 0.05625 0.22454 L 0.05287 0.15694 C 0.053 0.14167 0.05 0.12037 0.04571 0.09977 C 0.04024 0.07755 0.03295 0.06204 0.02683 0.05069 L -3.54167E-6 3.7037E-7 " pathEditMode="relative" rAng="14760000" ptsTypes="AAAAA">
                                      <p:cBhvr>
                                        <p:cTn id="10" dur="2000" spd="-100000" fill="hold"/>
                                        <p:tgtEl>
                                          <p:spTgt spid="609"/>
                                        </p:tgtEl>
                                        <p:attrNameLst>
                                          <p:attrName>ppt_x</p:attrName>
                                          <p:attrName>ppt_y</p:attrName>
                                        </p:attrNameLst>
                                      </p:cBhvr>
                                      <p:rCtr x="-1953" y="-118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a:t>
            </a:r>
            <a:r>
              <a:rPr lang="en-US" sz="3200" dirty="0" smtClean="0">
                <a:latin typeface="Copperplate Gothic Light" panose="020E0507020206020404" pitchFamily="34" charset="0"/>
                <a:ea typeface="Copperplate Light" charset="0"/>
                <a:cs typeface="Copperplate Light" charset="0"/>
              </a:rPr>
              <a:t>Details</a:t>
            </a:r>
            <a:endParaRPr lang="en-US" sz="3200" dirty="0">
              <a:latin typeface="Copperplate Gothic Light" panose="020E0507020206020404" pitchFamily="34" charset="0"/>
              <a:ea typeface="Copperplate Light" charset="0"/>
              <a:cs typeface="Copperplate Light" charset="0"/>
            </a:endParaRP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7005575" y="361604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5"/>
              <a:endCxn id="613" idx="5"/>
            </p:cNvCxnSpPr>
            <p:nvPr/>
          </p:nvCxnSpPr>
          <p:spPr>
            <a:xfrm rot="1756193">
              <a:off x="10864099" y="3340369"/>
              <a:ext cx="207980" cy="58578"/>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105541" y="958910"/>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5757861" y="815994"/>
            <a:ext cx="1562660" cy="307777"/>
            <a:chOff x="5794248" y="790164"/>
            <a:chExt cx="1562661" cy="307777"/>
          </a:xfrm>
        </p:grpSpPr>
        <p:sp>
          <p:nvSpPr>
            <p:cNvPr id="128" name="TextBox 127"/>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2" name="Straight Arrow Connector 131"/>
            <p:cNvCxnSpPr>
              <a:stCxn id="128" idx="1"/>
            </p:cNvCxnSpPr>
            <p:nvPr/>
          </p:nvCxnSpPr>
          <p:spPr>
            <a:xfrm flipH="1">
              <a:off x="5794248" y="944053"/>
              <a:ext cx="310522" cy="106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4288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1.66667E-6 4.44444E-6 L -0.00261 0.07638 " pathEditMode="relative" rAng="0" ptsTypes="AA">
                                      <p:cBhvr>
                                        <p:cTn id="10" dur="2000" fill="hold"/>
                                        <p:tgtEl>
                                          <p:spTgt spid="619"/>
                                        </p:tgtEl>
                                        <p:attrNameLst>
                                          <p:attrName>ppt_x</p:attrName>
                                          <p:attrName>ppt_y</p:attrName>
                                        </p:attrNameLst>
                                      </p:cBhvr>
                                      <p:rCtr x="-130" y="38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Details:</a:t>
            </a: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7005575" y="361604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5"/>
              <a:endCxn id="613" idx="5"/>
            </p:cNvCxnSpPr>
            <p:nvPr/>
          </p:nvCxnSpPr>
          <p:spPr>
            <a:xfrm rot="1756193">
              <a:off x="10864099" y="3340369"/>
              <a:ext cx="207980" cy="58578"/>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069723" y="1491748"/>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612760" y="3611171"/>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3" name="TextBox 2"/>
          <p:cNvSpPr txBox="1"/>
          <p:nvPr/>
        </p:nvSpPr>
        <p:spPr>
          <a:xfrm>
            <a:off x="8993977" y="5203833"/>
            <a:ext cx="1427877" cy="646331"/>
          </a:xfrm>
          <a:prstGeom prst="rect">
            <a:avLst/>
          </a:prstGeom>
          <a:noFill/>
        </p:spPr>
        <p:txBody>
          <a:bodyPr wrap="square" rtlCol="0">
            <a:spAutoFit/>
          </a:bodyPr>
          <a:lstStyle/>
          <a:p>
            <a:r>
              <a:rPr lang="en-US" dirty="0"/>
              <a:t>Red’s score = 3+1 =4</a:t>
            </a:r>
          </a:p>
        </p:txBody>
      </p:sp>
      <p:grpSp>
        <p:nvGrpSpPr>
          <p:cNvPr id="132" name="Group 131"/>
          <p:cNvGrpSpPr/>
          <p:nvPr/>
        </p:nvGrpSpPr>
        <p:grpSpPr>
          <a:xfrm>
            <a:off x="7825813" y="4410564"/>
            <a:ext cx="1475645" cy="314281"/>
            <a:chOff x="5881263" y="783660"/>
            <a:chExt cx="1475646" cy="314281"/>
          </a:xfrm>
        </p:grpSpPr>
        <p:sp>
          <p:nvSpPr>
            <p:cNvPr id="133" name="TextBox 132"/>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4" name="Straight Arrow Connector 133"/>
            <p:cNvCxnSpPr>
              <a:stCxn id="133" idx="1"/>
            </p:cNvCxnSpPr>
            <p:nvPr/>
          </p:nvCxnSpPr>
          <p:spPr>
            <a:xfrm flipH="1" flipV="1">
              <a:off x="5881263" y="783660"/>
              <a:ext cx="223507" cy="1603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68045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125E-6 -7.40741E-7 L -0.06419 -0.00393 " pathEditMode="relative" rAng="0" ptsTypes="AA">
                                      <p:cBhvr>
                                        <p:cTn id="10" dur="2000" fill="hold"/>
                                        <p:tgtEl>
                                          <p:spTgt spid="643"/>
                                        </p:tgtEl>
                                        <p:attrNameLst>
                                          <p:attrName>ppt_x</p:attrName>
                                          <p:attrName>ppt_y</p:attrName>
                                        </p:attrNameLst>
                                      </p:cBhvr>
                                      <p:rCtr x="-3216" y="-208"/>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2.29167E-6 4.44444E-6 L 0.16745 0.19259 " pathEditMode="relative" rAng="0" ptsTypes="AA">
                                      <p:cBhvr>
                                        <p:cTn id="14" dur="2000" fill="hold"/>
                                        <p:tgtEl>
                                          <p:spTgt spid="609"/>
                                        </p:tgtEl>
                                        <p:attrNameLst>
                                          <p:attrName>ppt_x</p:attrName>
                                          <p:attrName>ppt_y</p:attrName>
                                        </p:attrNameLst>
                                      </p:cBhvr>
                                      <p:rCtr x="8372" y="9630"/>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a:t>
            </a:r>
            <a:r>
              <a:rPr lang="en-US" sz="3200" dirty="0" smtClean="0">
                <a:latin typeface="Copperplate Gothic Light" panose="020E0507020206020404" pitchFamily="34" charset="0"/>
                <a:ea typeface="Copperplate Light" charset="0"/>
                <a:cs typeface="Copperplate Light" charset="0"/>
              </a:rPr>
              <a:t>Details</a:t>
            </a:r>
            <a:endParaRPr lang="en-US" sz="3200" dirty="0">
              <a:latin typeface="Copperplate Gothic Light" panose="020E0507020206020404" pitchFamily="34" charset="0"/>
              <a:ea typeface="Copperplate Light" charset="0"/>
              <a:cs typeface="Copperplate Light" charset="0"/>
            </a:endParaRP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6955343" y="3808940"/>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4"/>
              <a:endCxn id="613" idx="4"/>
            </p:cNvCxnSpPr>
            <p:nvPr/>
          </p:nvCxnSpPr>
          <p:spPr>
            <a:xfrm rot="1756193">
              <a:off x="10674150" y="3375290"/>
              <a:ext cx="105643" cy="188486"/>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069723" y="1491748"/>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012729" y="3583364"/>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7825813" y="4410564"/>
            <a:ext cx="1475645" cy="314281"/>
            <a:chOff x="5881263" y="783660"/>
            <a:chExt cx="1475646" cy="314281"/>
          </a:xfrm>
        </p:grpSpPr>
        <p:sp>
          <p:nvSpPr>
            <p:cNvPr id="132" name="TextBox 131"/>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3" name="Straight Arrow Connector 132"/>
            <p:cNvCxnSpPr>
              <a:stCxn id="132" idx="1"/>
            </p:cNvCxnSpPr>
            <p:nvPr/>
          </p:nvCxnSpPr>
          <p:spPr>
            <a:xfrm flipH="1" flipV="1">
              <a:off x="5881263" y="783660"/>
              <a:ext cx="223507" cy="1603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30883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61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4.375E-6 -4.07407E-6 L -0.0246 0.13542 " pathEditMode="relative" rAng="0" ptsTypes="AA">
                                      <p:cBhvr>
                                        <p:cTn id="10" dur="2000" fill="hold"/>
                                        <p:tgtEl>
                                          <p:spTgt spid="643"/>
                                        </p:tgtEl>
                                        <p:attrNameLst>
                                          <p:attrName>ppt_x</p:attrName>
                                          <p:attrName>ppt_y</p:attrName>
                                        </p:attrNameLst>
                                      </p:cBhvr>
                                      <p:rCtr x="-1237" y="6759"/>
                                    </p:animMotion>
                                  </p:childTnLst>
                                </p:cTn>
                              </p:par>
                            </p:childTnLst>
                          </p:cTn>
                        </p:par>
                      </p:childTnLst>
                    </p:cTn>
                  </p:par>
                  <p:par>
                    <p:cTn id="11" fill="hold">
                      <p:stCondLst>
                        <p:cond delay="indefinite"/>
                      </p:stCondLst>
                      <p:childTnLst>
                        <p:par>
                          <p:cTn id="12" fill="hold">
                            <p:stCondLst>
                              <p:cond delay="0"/>
                            </p:stCondLst>
                            <p:childTnLst>
                              <p:par>
                                <p:cTn id="13" presetID="37" presetClass="path" presetSubtype="0" accel="50000" decel="50000" fill="hold" nodeType="clickEffect">
                                  <p:stCondLst>
                                    <p:cond delay="0"/>
                                  </p:stCondLst>
                                  <p:childTnLst>
                                    <p:animMotion origin="layout" path="M -8.33333E-7 -2.59259E-6 L 0.00091 -0.06227 C 0.00208 -0.07546 0.00065 -0.09352 -0.0026 -0.11227 C -0.00625 -0.1331 -0.01055 -0.14884 -0.01562 -0.15879 L -0.03594 -0.21018 " pathEditMode="relative" rAng="15180000" ptsTypes="AAAAA">
                                      <p:cBhvr>
                                        <p:cTn id="14" dur="2000" fill="hold"/>
                                        <p:tgtEl>
                                          <p:spTgt spid="609"/>
                                        </p:tgtEl>
                                        <p:attrNameLst>
                                          <p:attrName>ppt_x</p:attrName>
                                          <p:attrName>ppt_y</p:attrName>
                                        </p:attrNameLst>
                                      </p:cBhvr>
                                      <p:rCtr x="-1042" y="-1090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4" name="Content Placeholder 3"/>
          <p:cNvPicPr>
            <a:picLocks noChangeAspect="1"/>
          </p:cNvPicPr>
          <p:nvPr/>
        </p:nvPicPr>
        <p:blipFill>
          <a:blip r:embed="rId2"/>
          <a:stretch>
            <a:fillRect/>
          </a:stretch>
        </p:blipFill>
        <p:spPr>
          <a:xfrm>
            <a:off x="1704067" y="738169"/>
            <a:ext cx="6928833" cy="5971191"/>
          </a:xfrm>
          <a:prstGeom prst="rect">
            <a:avLst/>
          </a:prstGeom>
          <a:solidFill>
            <a:srgbClr val="15FF7F"/>
          </a:solidFill>
        </p:spPr>
      </p:pic>
      <p:sp>
        <p:nvSpPr>
          <p:cNvPr id="2" name="Title 1"/>
          <p:cNvSpPr>
            <a:spLocks noGrp="1"/>
          </p:cNvSpPr>
          <p:nvPr>
            <p:ph type="title"/>
          </p:nvPr>
        </p:nvSpPr>
        <p:spPr>
          <a:xfrm>
            <a:off x="923962" y="362395"/>
            <a:ext cx="9464721" cy="490160"/>
          </a:xfrm>
        </p:spPr>
        <p:txBody>
          <a:bodyPr>
            <a:normAutofit fontScale="90000"/>
          </a:bodyPr>
          <a:lstStyle/>
          <a:p>
            <a:r>
              <a:rPr lang="en-US" sz="3200" dirty="0">
                <a:latin typeface="Copperplate Gothic Light" panose="020E0507020206020404" pitchFamily="34" charset="0"/>
                <a:ea typeface="Copperplate Light" charset="0"/>
                <a:cs typeface="Copperplate Light" charset="0"/>
              </a:rPr>
              <a:t>Game Play </a:t>
            </a:r>
            <a:r>
              <a:rPr lang="en-US" sz="3200" dirty="0" smtClean="0">
                <a:latin typeface="Copperplate Gothic Light" panose="020E0507020206020404" pitchFamily="34" charset="0"/>
                <a:ea typeface="Copperplate Light" charset="0"/>
                <a:cs typeface="Copperplate Light" charset="0"/>
              </a:rPr>
              <a:t>Details</a:t>
            </a:r>
            <a:endParaRPr lang="en-US" sz="3200" dirty="0">
              <a:latin typeface="Copperplate Gothic Light" panose="020E0507020206020404" pitchFamily="34" charset="0"/>
              <a:ea typeface="Copperplate Light" charset="0"/>
              <a:cs typeface="Copperplate Light" charset="0"/>
            </a:endParaRPr>
          </a:p>
        </p:txBody>
      </p:sp>
      <p:grpSp>
        <p:nvGrpSpPr>
          <p:cNvPr id="713" name="Group 712"/>
          <p:cNvGrpSpPr/>
          <p:nvPr/>
        </p:nvGrpSpPr>
        <p:grpSpPr>
          <a:xfrm>
            <a:off x="8612193" y="2443025"/>
            <a:ext cx="1501409" cy="1506907"/>
            <a:chOff x="8679735" y="4266439"/>
            <a:chExt cx="1501409" cy="1506905"/>
          </a:xfrm>
        </p:grpSpPr>
        <p:cxnSp>
          <p:nvCxnSpPr>
            <p:cNvPr id="597" name="Straight Connector 596"/>
            <p:cNvCxnSpPr/>
            <p:nvPr/>
          </p:nvCxnSpPr>
          <p:spPr>
            <a:xfrm flipV="1">
              <a:off x="8989268" y="4461819"/>
              <a:ext cx="933022" cy="1151594"/>
            </a:xfrm>
            <a:prstGeom prst="line">
              <a:avLst/>
            </a:prstGeom>
            <a:noFill/>
            <a:ln w="6350" cap="flat" cmpd="sng" algn="ctr">
              <a:solidFill>
                <a:srgbClr val="5B9BD5"/>
              </a:solidFill>
              <a:prstDash val="solid"/>
              <a:miter lim="800000"/>
            </a:ln>
            <a:effectLst/>
          </p:spPr>
        </p:cxnSp>
        <p:cxnSp>
          <p:nvCxnSpPr>
            <p:cNvPr id="598" name="Straight Connector 597"/>
            <p:cNvCxnSpPr>
              <a:stCxn id="596" idx="1"/>
            </p:cNvCxnSpPr>
            <p:nvPr/>
          </p:nvCxnSpPr>
          <p:spPr>
            <a:xfrm>
              <a:off x="8899611" y="4491811"/>
              <a:ext cx="1053015" cy="1071181"/>
            </a:xfrm>
            <a:prstGeom prst="line">
              <a:avLst/>
            </a:prstGeom>
            <a:noFill/>
            <a:ln w="6350" cap="flat" cmpd="sng" algn="ctr">
              <a:solidFill>
                <a:srgbClr val="5B9BD5"/>
              </a:solidFill>
              <a:prstDash val="solid"/>
              <a:miter lim="800000"/>
            </a:ln>
            <a:effectLst/>
          </p:spPr>
        </p:cxnSp>
        <p:cxnSp>
          <p:nvCxnSpPr>
            <p:cNvPr id="599" name="Straight Connector 598"/>
            <p:cNvCxnSpPr>
              <a:endCxn id="596" idx="4"/>
            </p:cNvCxnSpPr>
            <p:nvPr/>
          </p:nvCxnSpPr>
          <p:spPr>
            <a:xfrm>
              <a:off x="9418893" y="4266439"/>
              <a:ext cx="11547" cy="1506905"/>
            </a:xfrm>
            <a:prstGeom prst="line">
              <a:avLst/>
            </a:prstGeom>
            <a:noFill/>
            <a:ln w="6350" cap="flat" cmpd="sng" algn="ctr">
              <a:solidFill>
                <a:srgbClr val="5B9BD5"/>
              </a:solidFill>
              <a:prstDash val="solid"/>
              <a:miter lim="800000"/>
            </a:ln>
            <a:effectLst/>
          </p:spPr>
        </p:cxnSp>
        <p:cxnSp>
          <p:nvCxnSpPr>
            <p:cNvPr id="600" name="Straight Connector 599"/>
            <p:cNvCxnSpPr>
              <a:stCxn id="596" idx="6"/>
            </p:cNvCxnSpPr>
            <p:nvPr/>
          </p:nvCxnSpPr>
          <p:spPr>
            <a:xfrm flipH="1">
              <a:off x="8704057" y="5022640"/>
              <a:ext cx="1477087" cy="74458"/>
            </a:xfrm>
            <a:prstGeom prst="line">
              <a:avLst/>
            </a:prstGeom>
            <a:noFill/>
            <a:ln w="6350" cap="flat" cmpd="sng" algn="ctr">
              <a:solidFill>
                <a:srgbClr val="5B9BD5"/>
              </a:solidFill>
              <a:prstDash val="solid"/>
              <a:miter lim="800000"/>
            </a:ln>
            <a:effectLst/>
          </p:spPr>
        </p:cxnSp>
        <p:sp>
          <p:nvSpPr>
            <p:cNvPr id="603" name="TextBox 602"/>
            <p:cNvSpPr txBox="1"/>
            <p:nvPr/>
          </p:nvSpPr>
          <p:spPr>
            <a:xfrm>
              <a:off x="9789091" y="511843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3</a:t>
              </a:r>
            </a:p>
          </p:txBody>
        </p:sp>
        <p:grpSp>
          <p:nvGrpSpPr>
            <p:cNvPr id="712" name="Group 711"/>
            <p:cNvGrpSpPr/>
            <p:nvPr/>
          </p:nvGrpSpPr>
          <p:grpSpPr>
            <a:xfrm>
              <a:off x="8679735" y="4271935"/>
              <a:ext cx="1501409" cy="1501409"/>
              <a:chOff x="8687656" y="4308049"/>
              <a:chExt cx="1501409" cy="1501409"/>
            </a:xfrm>
          </p:grpSpPr>
          <p:sp>
            <p:nvSpPr>
              <p:cNvPr id="596" name="Oval 595"/>
              <p:cNvSpPr/>
              <p:nvPr/>
            </p:nvSpPr>
            <p:spPr>
              <a:xfrm>
                <a:off x="8687656" y="4308049"/>
                <a:ext cx="1501409" cy="1501409"/>
              </a:xfrm>
              <a:prstGeom prst="ellipse">
                <a:avLst/>
              </a:prstGeom>
              <a:noFill/>
              <a:ln w="12700" cap="flat" cmpd="sng" algn="ctr">
                <a:solidFill>
                  <a:srgbClr val="5B9BD5">
                    <a:shade val="50000"/>
                  </a:srgbClr>
                </a:solidFill>
                <a:prstDash val="solid"/>
                <a:miter lim="800000"/>
              </a:ln>
              <a:effectLst/>
            </p:spPr>
            <p:txBody>
              <a:bodyPr rtlCol="0" anchor="ctr"/>
              <a:lstStyle/>
              <a:p>
                <a:pPr algn="ctr" defTabSz="914377"/>
                <a:endParaRPr lang="en-US" kern="0">
                  <a:solidFill>
                    <a:prstClr val="white"/>
                  </a:solidFill>
                  <a:latin typeface="Calibri" panose="020F0502020204030204"/>
                </a:endParaRPr>
              </a:p>
            </p:txBody>
          </p:sp>
          <p:sp>
            <p:nvSpPr>
              <p:cNvPr id="601" name="TextBox 600"/>
              <p:cNvSpPr txBox="1"/>
              <p:nvPr/>
            </p:nvSpPr>
            <p:spPr>
              <a:xfrm>
                <a:off x="9540212" y="4360422"/>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1</a:t>
                </a:r>
              </a:p>
            </p:txBody>
          </p:sp>
          <p:sp>
            <p:nvSpPr>
              <p:cNvPr id="602" name="TextBox 601"/>
              <p:cNvSpPr txBox="1"/>
              <p:nvPr/>
            </p:nvSpPr>
            <p:spPr>
              <a:xfrm>
                <a:off x="9791210" y="4712298"/>
                <a:ext cx="273821" cy="369332"/>
              </a:xfrm>
              <a:prstGeom prst="rect">
                <a:avLst/>
              </a:prstGeom>
              <a:noFill/>
            </p:spPr>
            <p:txBody>
              <a:bodyPr wrap="square" rtlCol="0">
                <a:spAutoFit/>
              </a:bodyPr>
              <a:lstStyle/>
              <a:p>
                <a:pPr defTabSz="914377"/>
                <a:r>
                  <a:rPr lang="en-US" dirty="0">
                    <a:solidFill>
                      <a:prstClr val="black"/>
                    </a:solidFill>
                    <a:latin typeface="Calibri" panose="020F0502020204030204"/>
                  </a:rPr>
                  <a:t>2</a:t>
                </a:r>
              </a:p>
            </p:txBody>
          </p:sp>
          <p:sp>
            <p:nvSpPr>
              <p:cNvPr id="604" name="TextBox 603"/>
              <p:cNvSpPr txBox="1"/>
              <p:nvPr/>
            </p:nvSpPr>
            <p:spPr>
              <a:xfrm>
                <a:off x="9521466" y="5413539"/>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4</a:t>
                </a:r>
              </a:p>
            </p:txBody>
          </p:sp>
          <p:sp>
            <p:nvSpPr>
              <p:cNvPr id="605" name="TextBox 604"/>
              <p:cNvSpPr txBox="1"/>
              <p:nvPr/>
            </p:nvSpPr>
            <p:spPr>
              <a:xfrm>
                <a:off x="9075235" y="5432417"/>
                <a:ext cx="301686" cy="369332"/>
              </a:xfrm>
              <a:prstGeom prst="rect">
                <a:avLst/>
              </a:prstGeom>
              <a:noFill/>
            </p:spPr>
            <p:txBody>
              <a:bodyPr wrap="none" rtlCol="0">
                <a:spAutoFit/>
              </a:bodyPr>
              <a:lstStyle/>
              <a:p>
                <a:pPr defTabSz="914377"/>
                <a:r>
                  <a:rPr lang="en-US" dirty="0">
                    <a:solidFill>
                      <a:prstClr val="black"/>
                    </a:solidFill>
                    <a:latin typeface="Calibri" panose="020F0502020204030204"/>
                  </a:rPr>
                  <a:t>5</a:t>
                </a:r>
              </a:p>
            </p:txBody>
          </p:sp>
          <p:sp>
            <p:nvSpPr>
              <p:cNvPr id="606" name="TextBox 605"/>
              <p:cNvSpPr txBox="1"/>
              <p:nvPr/>
            </p:nvSpPr>
            <p:spPr>
              <a:xfrm>
                <a:off x="8810275" y="5214999"/>
                <a:ext cx="184223" cy="369332"/>
              </a:xfrm>
              <a:prstGeom prst="rect">
                <a:avLst/>
              </a:prstGeom>
              <a:noFill/>
            </p:spPr>
            <p:txBody>
              <a:bodyPr wrap="square" rtlCol="0">
                <a:spAutoFit/>
              </a:bodyPr>
              <a:lstStyle/>
              <a:p>
                <a:pPr defTabSz="914377"/>
                <a:r>
                  <a:rPr lang="en-US" dirty="0">
                    <a:solidFill>
                      <a:prstClr val="black"/>
                    </a:solidFill>
                    <a:latin typeface="Calibri" panose="020F0502020204030204"/>
                  </a:rPr>
                  <a:t>6</a:t>
                </a:r>
              </a:p>
            </p:txBody>
          </p:sp>
          <p:sp>
            <p:nvSpPr>
              <p:cNvPr id="607" name="TextBox 606"/>
              <p:cNvSpPr txBox="1"/>
              <p:nvPr/>
            </p:nvSpPr>
            <p:spPr>
              <a:xfrm>
                <a:off x="8721480" y="4684950"/>
                <a:ext cx="301687" cy="369332"/>
              </a:xfrm>
              <a:prstGeom prst="rect">
                <a:avLst/>
              </a:prstGeom>
              <a:noFill/>
            </p:spPr>
            <p:txBody>
              <a:bodyPr wrap="square" rtlCol="0">
                <a:spAutoFit/>
              </a:bodyPr>
              <a:lstStyle/>
              <a:p>
                <a:pPr defTabSz="914377"/>
                <a:r>
                  <a:rPr lang="en-US" dirty="0">
                    <a:solidFill>
                      <a:prstClr val="black"/>
                    </a:solidFill>
                    <a:latin typeface="Calibri" panose="020F0502020204030204"/>
                  </a:rPr>
                  <a:t>7</a:t>
                </a:r>
              </a:p>
            </p:txBody>
          </p:sp>
          <p:sp>
            <p:nvSpPr>
              <p:cNvPr id="608" name="TextBox 607"/>
              <p:cNvSpPr txBox="1"/>
              <p:nvPr/>
            </p:nvSpPr>
            <p:spPr>
              <a:xfrm>
                <a:off x="9076499" y="4389120"/>
                <a:ext cx="268669" cy="369332"/>
              </a:xfrm>
              <a:prstGeom prst="rect">
                <a:avLst/>
              </a:prstGeom>
              <a:noFill/>
            </p:spPr>
            <p:txBody>
              <a:bodyPr wrap="square" rtlCol="0">
                <a:spAutoFit/>
              </a:bodyPr>
              <a:lstStyle/>
              <a:p>
                <a:pPr defTabSz="914377"/>
                <a:r>
                  <a:rPr lang="en-US" dirty="0">
                    <a:solidFill>
                      <a:prstClr val="black"/>
                    </a:solidFill>
                    <a:latin typeface="Calibri" panose="020F0502020204030204"/>
                  </a:rPr>
                  <a:t>8</a:t>
                </a:r>
              </a:p>
            </p:txBody>
          </p:sp>
        </p:grpSp>
      </p:grpSp>
      <p:grpSp>
        <p:nvGrpSpPr>
          <p:cNvPr id="609" name="Group 608"/>
          <p:cNvGrpSpPr/>
          <p:nvPr/>
        </p:nvGrpSpPr>
        <p:grpSpPr>
          <a:xfrm>
            <a:off x="4968189" y="3360642"/>
            <a:ext cx="280872" cy="215444"/>
            <a:chOff x="5068548" y="892359"/>
            <a:chExt cx="280872" cy="215444"/>
          </a:xfrm>
        </p:grpSpPr>
        <p:sp>
          <p:nvSpPr>
            <p:cNvPr id="610" name="Oval 60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1" name="TextBox 61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12" name="Group 611"/>
          <p:cNvGrpSpPr/>
          <p:nvPr/>
        </p:nvGrpSpPr>
        <p:grpSpPr>
          <a:xfrm rot="19843807">
            <a:off x="8888967" y="2773587"/>
            <a:ext cx="898059" cy="898059"/>
            <a:chOff x="10277942" y="2679511"/>
            <a:chExt cx="898058" cy="898058"/>
          </a:xfrm>
          <a:solidFill>
            <a:srgbClr val="5B9BD5">
              <a:lumMod val="20000"/>
              <a:lumOff val="80000"/>
            </a:srgbClr>
          </a:solidFill>
        </p:grpSpPr>
        <p:sp>
          <p:nvSpPr>
            <p:cNvPr id="613" name="Oval 612"/>
            <p:cNvSpPr/>
            <p:nvPr/>
          </p:nvSpPr>
          <p:spPr>
            <a:xfrm>
              <a:off x="10277942" y="2679511"/>
              <a:ext cx="898058" cy="898058"/>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sp>
          <p:nvSpPr>
            <p:cNvPr id="614" name="Oval 613"/>
            <p:cNvSpPr/>
            <p:nvPr/>
          </p:nvSpPr>
          <p:spPr>
            <a:xfrm>
              <a:off x="10494015" y="2895584"/>
              <a:ext cx="465912" cy="465912"/>
            </a:xfrm>
            <a:prstGeom prst="ellipse">
              <a:avLst/>
            </a:prstGeom>
            <a:grpFill/>
            <a:ln w="12700" cap="flat" cmpd="sng" algn="ctr">
              <a:solidFill>
                <a:srgbClr val="5B9BD5">
                  <a:shade val="50000"/>
                </a:srgbClr>
              </a:solidFill>
              <a:prstDash val="solid"/>
              <a:miter lim="800000"/>
            </a:ln>
            <a:effectLst/>
          </p:spPr>
          <p:txBody>
            <a:bodyPr rtlCol="0" anchor="ctr"/>
            <a:lstStyle/>
            <a:p>
              <a:pPr algn="ctr" defTabSz="914377"/>
              <a:endParaRPr lang="en-US" u="sng" kern="0">
                <a:solidFill>
                  <a:prstClr val="white"/>
                </a:solidFill>
                <a:latin typeface="Calibri" panose="020F0502020204030204"/>
              </a:endParaRPr>
            </a:p>
          </p:txBody>
        </p:sp>
        <p:cxnSp>
          <p:nvCxnSpPr>
            <p:cNvPr id="615" name="Straight Arrow Connector 614"/>
            <p:cNvCxnSpPr>
              <a:stCxn id="614" idx="4"/>
              <a:endCxn id="613" idx="4"/>
            </p:cNvCxnSpPr>
            <p:nvPr/>
          </p:nvCxnSpPr>
          <p:spPr>
            <a:xfrm rot="1756193">
              <a:off x="10674150" y="3375290"/>
              <a:ext cx="105643" cy="188486"/>
            </a:xfrm>
            <a:prstGeom prst="straightConnector1">
              <a:avLst/>
            </a:prstGeom>
            <a:grpFill/>
            <a:ln w="6350" cap="flat" cmpd="sng" algn="ctr">
              <a:solidFill>
                <a:srgbClr val="5B9BD5"/>
              </a:solidFill>
              <a:prstDash val="solid"/>
              <a:miter lim="800000"/>
              <a:tailEnd type="triangle"/>
            </a:ln>
            <a:effectLst/>
          </p:spPr>
        </p:cxnSp>
      </p:grpSp>
      <p:grpSp>
        <p:nvGrpSpPr>
          <p:cNvPr id="616" name="Group 615"/>
          <p:cNvGrpSpPr/>
          <p:nvPr/>
        </p:nvGrpSpPr>
        <p:grpSpPr>
          <a:xfrm>
            <a:off x="4887609" y="958910"/>
            <a:ext cx="280872" cy="215444"/>
            <a:chOff x="5068548" y="892359"/>
            <a:chExt cx="280872" cy="215444"/>
          </a:xfrm>
        </p:grpSpPr>
        <p:sp>
          <p:nvSpPr>
            <p:cNvPr id="617" name="Oval 616"/>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18" name="TextBox 617"/>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19" name="Group 618"/>
          <p:cNvGrpSpPr/>
          <p:nvPr/>
        </p:nvGrpSpPr>
        <p:grpSpPr>
          <a:xfrm>
            <a:off x="5069723" y="1491748"/>
            <a:ext cx="280872" cy="215444"/>
            <a:chOff x="5068548" y="892359"/>
            <a:chExt cx="280872" cy="215444"/>
          </a:xfrm>
        </p:grpSpPr>
        <p:sp>
          <p:nvSpPr>
            <p:cNvPr id="620" name="Oval 619"/>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1" name="TextBox 620"/>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22" name="Group 621"/>
          <p:cNvGrpSpPr/>
          <p:nvPr/>
        </p:nvGrpSpPr>
        <p:grpSpPr>
          <a:xfrm>
            <a:off x="5340927" y="958910"/>
            <a:ext cx="280872" cy="215444"/>
            <a:chOff x="5068548" y="892359"/>
            <a:chExt cx="280872" cy="215444"/>
          </a:xfrm>
        </p:grpSpPr>
        <p:sp>
          <p:nvSpPr>
            <p:cNvPr id="623" name="Oval 622"/>
            <p:cNvSpPr/>
            <p:nvPr/>
          </p:nvSpPr>
          <p:spPr>
            <a:xfrm>
              <a:off x="5117191" y="920706"/>
              <a:ext cx="158750" cy="158750"/>
            </a:xfrm>
            <a:prstGeom prst="ellipse">
              <a:avLst/>
            </a:prstGeom>
            <a:solidFill>
              <a:srgbClr val="B21689"/>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4" name="TextBox 623"/>
            <p:cNvSpPr txBox="1"/>
            <p:nvPr/>
          </p:nvSpPr>
          <p:spPr>
            <a:xfrm>
              <a:off x="5068548" y="892359"/>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25" name="Group 624"/>
          <p:cNvGrpSpPr/>
          <p:nvPr/>
        </p:nvGrpSpPr>
        <p:grpSpPr>
          <a:xfrm>
            <a:off x="6538111" y="1397192"/>
            <a:ext cx="280872" cy="215444"/>
            <a:chOff x="6985749" y="1340164"/>
            <a:chExt cx="280872" cy="215443"/>
          </a:xfrm>
        </p:grpSpPr>
        <p:sp>
          <p:nvSpPr>
            <p:cNvPr id="626" name="Oval 625"/>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27" name="TextBox 626"/>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28" name="Group 627"/>
          <p:cNvGrpSpPr/>
          <p:nvPr/>
        </p:nvGrpSpPr>
        <p:grpSpPr>
          <a:xfrm>
            <a:off x="7614813" y="3091769"/>
            <a:ext cx="215444" cy="280872"/>
            <a:chOff x="8062437" y="3034743"/>
            <a:chExt cx="215443" cy="280872"/>
          </a:xfrm>
        </p:grpSpPr>
        <p:sp>
          <p:nvSpPr>
            <p:cNvPr id="629" name="Oval 628"/>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0" name="TextBox 629"/>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31" name="Group 630"/>
          <p:cNvGrpSpPr/>
          <p:nvPr/>
        </p:nvGrpSpPr>
        <p:grpSpPr>
          <a:xfrm>
            <a:off x="6698565" y="1551974"/>
            <a:ext cx="280872" cy="215444"/>
            <a:chOff x="6985749" y="1340164"/>
            <a:chExt cx="280872" cy="215443"/>
          </a:xfrm>
        </p:grpSpPr>
        <p:sp>
          <p:nvSpPr>
            <p:cNvPr id="632" name="Oval 631"/>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3" name="TextBox 632"/>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34" name="Group 633"/>
          <p:cNvGrpSpPr/>
          <p:nvPr/>
        </p:nvGrpSpPr>
        <p:grpSpPr>
          <a:xfrm>
            <a:off x="6874159" y="1720142"/>
            <a:ext cx="280872" cy="215444"/>
            <a:chOff x="6985749" y="1340164"/>
            <a:chExt cx="280872" cy="215443"/>
          </a:xfrm>
        </p:grpSpPr>
        <p:sp>
          <p:nvSpPr>
            <p:cNvPr id="635" name="Oval 634"/>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6" name="TextBox 635"/>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37" name="Group 636"/>
          <p:cNvGrpSpPr/>
          <p:nvPr/>
        </p:nvGrpSpPr>
        <p:grpSpPr>
          <a:xfrm>
            <a:off x="7012015" y="1903528"/>
            <a:ext cx="280872" cy="215444"/>
            <a:chOff x="6985749" y="1340164"/>
            <a:chExt cx="280872" cy="215443"/>
          </a:xfrm>
        </p:grpSpPr>
        <p:sp>
          <p:nvSpPr>
            <p:cNvPr id="638" name="Oval 637"/>
            <p:cNvSpPr/>
            <p:nvPr/>
          </p:nvSpPr>
          <p:spPr>
            <a:xfrm rot="2649988">
              <a:off x="7033150" y="1368915"/>
              <a:ext cx="158750" cy="158750"/>
            </a:xfrm>
            <a:prstGeom prst="ellipse">
              <a:avLst/>
            </a:prstGeom>
            <a:solidFill>
              <a:srgbClr val="15FF7F"/>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39" name="TextBox 638"/>
            <p:cNvSpPr txBox="1"/>
            <p:nvPr/>
          </p:nvSpPr>
          <p:spPr>
            <a:xfrm rot="2649988">
              <a:off x="6985749" y="1340164"/>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0" name="Group 639"/>
          <p:cNvGrpSpPr/>
          <p:nvPr/>
        </p:nvGrpSpPr>
        <p:grpSpPr>
          <a:xfrm>
            <a:off x="7612432" y="3348487"/>
            <a:ext cx="215444" cy="280872"/>
            <a:chOff x="8062437" y="3034743"/>
            <a:chExt cx="215443" cy="280872"/>
          </a:xfrm>
        </p:grpSpPr>
        <p:sp>
          <p:nvSpPr>
            <p:cNvPr id="641" name="Oval 640"/>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2" name="TextBox 641"/>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43" name="Group 642"/>
          <p:cNvGrpSpPr/>
          <p:nvPr/>
        </p:nvGrpSpPr>
        <p:grpSpPr>
          <a:xfrm>
            <a:off x="7012729" y="3583364"/>
            <a:ext cx="215444" cy="280872"/>
            <a:chOff x="8062437" y="3034743"/>
            <a:chExt cx="215443" cy="280872"/>
          </a:xfrm>
        </p:grpSpPr>
        <p:sp>
          <p:nvSpPr>
            <p:cNvPr id="644" name="Oval 643"/>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5" name="TextBox 644"/>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46" name="Group 645"/>
          <p:cNvGrpSpPr/>
          <p:nvPr/>
        </p:nvGrpSpPr>
        <p:grpSpPr>
          <a:xfrm>
            <a:off x="7608315" y="3841863"/>
            <a:ext cx="215444" cy="280872"/>
            <a:chOff x="8062437" y="3034743"/>
            <a:chExt cx="215443" cy="280872"/>
          </a:xfrm>
        </p:grpSpPr>
        <p:sp>
          <p:nvSpPr>
            <p:cNvPr id="647" name="Oval 646"/>
            <p:cNvSpPr/>
            <p:nvPr/>
          </p:nvSpPr>
          <p:spPr>
            <a:xfrm rot="5450537">
              <a:off x="8086666" y="3096679"/>
              <a:ext cx="158750" cy="158750"/>
            </a:xfrm>
            <a:prstGeom prst="ellipse">
              <a:avLst/>
            </a:prstGeom>
            <a:solidFill>
              <a:srgbClr val="FF000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48" name="TextBox 647"/>
            <p:cNvSpPr txBox="1"/>
            <p:nvPr/>
          </p:nvSpPr>
          <p:spPr>
            <a:xfrm rot="5450537">
              <a:off x="8029723" y="3067457"/>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49" name="Group 648"/>
          <p:cNvGrpSpPr/>
          <p:nvPr/>
        </p:nvGrpSpPr>
        <p:grpSpPr>
          <a:xfrm>
            <a:off x="6512455" y="5149321"/>
            <a:ext cx="800167" cy="691695"/>
            <a:chOff x="6960091" y="5092285"/>
            <a:chExt cx="800166" cy="691694"/>
          </a:xfrm>
        </p:grpSpPr>
        <p:grpSp>
          <p:nvGrpSpPr>
            <p:cNvPr id="650" name="Group 649"/>
            <p:cNvGrpSpPr/>
            <p:nvPr/>
          </p:nvGrpSpPr>
          <p:grpSpPr>
            <a:xfrm>
              <a:off x="7479385" y="5092285"/>
              <a:ext cx="280872" cy="215444"/>
              <a:chOff x="7479385" y="5092285"/>
              <a:chExt cx="280872" cy="215444"/>
            </a:xfrm>
          </p:grpSpPr>
          <p:sp>
            <p:nvSpPr>
              <p:cNvPr id="660" name="Oval 659"/>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1" name="TextBox 660"/>
              <p:cNvSpPr txBox="1"/>
              <p:nvPr/>
            </p:nvSpPr>
            <p:spPr>
              <a:xfrm rot="8117882">
                <a:off x="7479385" y="5092285"/>
                <a:ext cx="280872" cy="215444"/>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51" name="Group 650"/>
            <p:cNvGrpSpPr/>
            <p:nvPr/>
          </p:nvGrpSpPr>
          <p:grpSpPr>
            <a:xfrm>
              <a:off x="7319218" y="5261355"/>
              <a:ext cx="280872" cy="215443"/>
              <a:chOff x="7479385" y="5092286"/>
              <a:chExt cx="280872" cy="215443"/>
            </a:xfrm>
          </p:grpSpPr>
          <p:sp>
            <p:nvSpPr>
              <p:cNvPr id="658" name="Oval 657"/>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9" name="TextBox 658"/>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52" name="Group 651"/>
            <p:cNvGrpSpPr/>
            <p:nvPr/>
          </p:nvGrpSpPr>
          <p:grpSpPr>
            <a:xfrm>
              <a:off x="7141841" y="5408993"/>
              <a:ext cx="280872" cy="215443"/>
              <a:chOff x="7479385" y="5092286"/>
              <a:chExt cx="280872" cy="215443"/>
            </a:xfrm>
          </p:grpSpPr>
          <p:sp>
            <p:nvSpPr>
              <p:cNvPr id="656" name="Oval 655"/>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7" name="TextBox 656"/>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53" name="Group 652"/>
            <p:cNvGrpSpPr/>
            <p:nvPr/>
          </p:nvGrpSpPr>
          <p:grpSpPr>
            <a:xfrm>
              <a:off x="6960091" y="5568536"/>
              <a:ext cx="280872" cy="215443"/>
              <a:chOff x="7479385" y="5092286"/>
              <a:chExt cx="280872" cy="215443"/>
            </a:xfrm>
          </p:grpSpPr>
          <p:sp>
            <p:nvSpPr>
              <p:cNvPr id="654" name="Oval 653"/>
              <p:cNvSpPr/>
              <p:nvPr/>
            </p:nvSpPr>
            <p:spPr>
              <a:xfrm rot="8117882">
                <a:off x="7548899" y="5109274"/>
                <a:ext cx="158750" cy="158750"/>
              </a:xfrm>
              <a:prstGeom prst="ellipse">
                <a:avLst/>
              </a:prstGeom>
              <a:solidFill>
                <a:srgbClr val="002060"/>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55" name="TextBox 654"/>
              <p:cNvSpPr txBox="1"/>
              <p:nvPr/>
            </p:nvSpPr>
            <p:spPr>
              <a:xfrm rot="8117882">
                <a:off x="7479385" y="509228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grpSp>
        <p:nvGrpSpPr>
          <p:cNvPr id="662" name="Group 661"/>
          <p:cNvGrpSpPr/>
          <p:nvPr/>
        </p:nvGrpSpPr>
        <p:grpSpPr>
          <a:xfrm>
            <a:off x="5313433" y="6089637"/>
            <a:ext cx="280872" cy="215444"/>
            <a:chOff x="5761072" y="6032598"/>
            <a:chExt cx="280872" cy="215443"/>
          </a:xfrm>
        </p:grpSpPr>
        <p:sp>
          <p:nvSpPr>
            <p:cNvPr id="663" name="Oval 662"/>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4" name="TextBox 663"/>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1</a:t>
              </a:r>
              <a:r>
                <a:rPr lang="en-US" sz="800" b="1" kern="0" baseline="30000" dirty="0">
                  <a:solidFill>
                    <a:prstClr val="black"/>
                  </a:solidFill>
                  <a:latin typeface="Calibri" panose="020F0502020204030204"/>
                </a:rPr>
                <a:t>+</a:t>
              </a:r>
            </a:p>
          </p:txBody>
        </p:sp>
      </p:grpSp>
      <p:grpSp>
        <p:nvGrpSpPr>
          <p:cNvPr id="665" name="Group 664"/>
          <p:cNvGrpSpPr/>
          <p:nvPr/>
        </p:nvGrpSpPr>
        <p:grpSpPr>
          <a:xfrm>
            <a:off x="5060055" y="6097257"/>
            <a:ext cx="280872" cy="215444"/>
            <a:chOff x="5761072" y="6032598"/>
            <a:chExt cx="280872" cy="215443"/>
          </a:xfrm>
        </p:grpSpPr>
        <p:sp>
          <p:nvSpPr>
            <p:cNvPr id="666" name="Oval 665"/>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67" name="TextBox 666"/>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2</a:t>
              </a:r>
              <a:r>
                <a:rPr lang="en-US" sz="800" b="1" kern="0" baseline="30000" dirty="0">
                  <a:solidFill>
                    <a:prstClr val="black"/>
                  </a:solidFill>
                  <a:latin typeface="Calibri" panose="020F0502020204030204"/>
                </a:rPr>
                <a:t>+</a:t>
              </a:r>
            </a:p>
          </p:txBody>
        </p:sp>
      </p:grpSp>
      <p:grpSp>
        <p:nvGrpSpPr>
          <p:cNvPr id="668" name="Group 667"/>
          <p:cNvGrpSpPr/>
          <p:nvPr/>
        </p:nvGrpSpPr>
        <p:grpSpPr>
          <a:xfrm>
            <a:off x="4810523" y="6114037"/>
            <a:ext cx="280872" cy="215444"/>
            <a:chOff x="5761072" y="6032598"/>
            <a:chExt cx="280872" cy="215443"/>
          </a:xfrm>
        </p:grpSpPr>
        <p:sp>
          <p:nvSpPr>
            <p:cNvPr id="669" name="Oval 668"/>
            <p:cNvSpPr/>
            <p:nvPr/>
          </p:nvSpPr>
          <p:spPr>
            <a:xfrm rot="10784038">
              <a:off x="5828356" y="6060944"/>
              <a:ext cx="158750" cy="158750"/>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0" name="TextBox 669"/>
            <p:cNvSpPr txBox="1"/>
            <p:nvPr/>
          </p:nvSpPr>
          <p:spPr>
            <a:xfrm rot="10784038">
              <a:off x="5761072" y="6032598"/>
              <a:ext cx="280872" cy="215443"/>
            </a:xfrm>
            <a:prstGeom prst="rect">
              <a:avLst/>
            </a:prstGeom>
            <a:noFill/>
            <a:ln>
              <a:noFill/>
            </a:ln>
          </p:spPr>
          <p:txBody>
            <a:bodyPr wrap="square" rtlCol="0">
              <a:spAutoFit/>
            </a:bodyPr>
            <a:lstStyle/>
            <a:p>
              <a:pPr defTabSz="914377"/>
              <a:r>
                <a:rPr lang="en-US" sz="800" b="1" kern="0" dirty="0">
                  <a:solidFill>
                    <a:prstClr val="black"/>
                  </a:solidFill>
                  <a:latin typeface="Calibri" panose="020F0502020204030204"/>
                </a:rPr>
                <a:t>3</a:t>
              </a:r>
              <a:r>
                <a:rPr lang="en-US" sz="800" b="1" kern="0" baseline="30000" dirty="0">
                  <a:solidFill>
                    <a:prstClr val="black"/>
                  </a:solidFill>
                  <a:latin typeface="Calibri" panose="020F0502020204030204"/>
                </a:rPr>
                <a:t>+</a:t>
              </a:r>
            </a:p>
          </p:txBody>
        </p:sp>
      </p:grpSp>
      <p:sp>
        <p:nvSpPr>
          <p:cNvPr id="671" name="Oval 670"/>
          <p:cNvSpPr/>
          <p:nvPr/>
        </p:nvSpPr>
        <p:spPr>
          <a:xfrm rot="10784038">
            <a:off x="4646260" y="6127367"/>
            <a:ext cx="158751" cy="158751"/>
          </a:xfrm>
          <a:prstGeom prst="ellipse">
            <a:avLst/>
          </a:prstGeom>
          <a:solidFill>
            <a:srgbClr val="FFFF00"/>
          </a:solidFill>
          <a:ln w="12700" cap="flat" cmpd="sng" algn="ctr">
            <a:solidFill>
              <a:sysClr val="windowText" lastClr="000000"/>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2" name="TextBox 671"/>
          <p:cNvSpPr txBox="1"/>
          <p:nvPr/>
        </p:nvSpPr>
        <p:spPr>
          <a:xfrm rot="10784038">
            <a:off x="4578975" y="6099018"/>
            <a:ext cx="280872" cy="215444"/>
          </a:xfrm>
          <a:prstGeom prst="rect">
            <a:avLst/>
          </a:prstGeom>
          <a:noFill/>
          <a:ln>
            <a:noFill/>
          </a:ln>
        </p:spPr>
        <p:txBody>
          <a:bodyPr wrap="square" rtlCol="0">
            <a:spAutoFit/>
          </a:bodyPr>
          <a:lstStyle/>
          <a:p>
            <a:pPr algn="r" defTabSz="914377"/>
            <a:r>
              <a:rPr lang="en-US" sz="800" b="1" dirty="0">
                <a:solidFill>
                  <a:prstClr val="black"/>
                </a:solidFill>
                <a:latin typeface="Calibri" panose="020F0502020204030204"/>
              </a:rPr>
              <a:t>4</a:t>
            </a:r>
            <a:r>
              <a:rPr lang="en-US" sz="800" b="1" baseline="30000" dirty="0">
                <a:solidFill>
                  <a:prstClr val="black"/>
                </a:solidFill>
                <a:latin typeface="Calibri" panose="020F0502020204030204"/>
              </a:rPr>
              <a:t>+</a:t>
            </a:r>
          </a:p>
        </p:txBody>
      </p:sp>
      <p:grpSp>
        <p:nvGrpSpPr>
          <p:cNvPr id="673" name="Group 672"/>
          <p:cNvGrpSpPr/>
          <p:nvPr/>
        </p:nvGrpSpPr>
        <p:grpSpPr>
          <a:xfrm>
            <a:off x="2865318" y="4992988"/>
            <a:ext cx="215444" cy="280872"/>
            <a:chOff x="3312950" y="4935962"/>
            <a:chExt cx="215443" cy="280872"/>
          </a:xfrm>
        </p:grpSpPr>
        <p:sp>
          <p:nvSpPr>
            <p:cNvPr id="674" name="Oval 673"/>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5" name="TextBox 674"/>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76" name="Group 675"/>
          <p:cNvGrpSpPr/>
          <p:nvPr/>
        </p:nvGrpSpPr>
        <p:grpSpPr>
          <a:xfrm>
            <a:off x="3032958" y="5217492"/>
            <a:ext cx="215444" cy="280872"/>
            <a:chOff x="3312950" y="4935962"/>
            <a:chExt cx="215443" cy="280872"/>
          </a:xfrm>
        </p:grpSpPr>
        <p:sp>
          <p:nvSpPr>
            <p:cNvPr id="677" name="Oval 676"/>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78" name="TextBox 677"/>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79" name="Group 678"/>
          <p:cNvGrpSpPr/>
          <p:nvPr/>
        </p:nvGrpSpPr>
        <p:grpSpPr>
          <a:xfrm>
            <a:off x="3231078" y="5414745"/>
            <a:ext cx="215444" cy="280872"/>
            <a:chOff x="3312950" y="4935962"/>
            <a:chExt cx="215443" cy="280872"/>
          </a:xfrm>
        </p:grpSpPr>
        <p:sp>
          <p:nvSpPr>
            <p:cNvPr id="680" name="Oval 679"/>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1" name="TextBox 680"/>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82" name="Group 681"/>
          <p:cNvGrpSpPr/>
          <p:nvPr/>
        </p:nvGrpSpPr>
        <p:grpSpPr>
          <a:xfrm>
            <a:off x="3429198" y="5573740"/>
            <a:ext cx="215444" cy="280872"/>
            <a:chOff x="3312950" y="4935962"/>
            <a:chExt cx="215443" cy="280872"/>
          </a:xfrm>
        </p:grpSpPr>
        <p:sp>
          <p:nvSpPr>
            <p:cNvPr id="683" name="Oval 682"/>
            <p:cNvSpPr/>
            <p:nvPr/>
          </p:nvSpPr>
          <p:spPr>
            <a:xfrm rot="10784038">
              <a:off x="3341297" y="4997022"/>
              <a:ext cx="158750" cy="158750"/>
            </a:xfrm>
            <a:prstGeom prst="ellipse">
              <a:avLst/>
            </a:prstGeom>
            <a:solidFill>
              <a:srgbClr val="ED7D31">
                <a:lumMod val="75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4" name="TextBox 683"/>
            <p:cNvSpPr txBox="1"/>
            <p:nvPr/>
          </p:nvSpPr>
          <p:spPr>
            <a:xfrm rot="13518652">
              <a:off x="3280236" y="496867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85" name="Group 684"/>
          <p:cNvGrpSpPr/>
          <p:nvPr/>
        </p:nvGrpSpPr>
        <p:grpSpPr>
          <a:xfrm>
            <a:off x="2446217" y="3012112"/>
            <a:ext cx="215444" cy="280872"/>
            <a:chOff x="2893850" y="2955086"/>
            <a:chExt cx="215443" cy="280872"/>
          </a:xfrm>
        </p:grpSpPr>
        <p:sp>
          <p:nvSpPr>
            <p:cNvPr id="686" name="Oval 685"/>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87" name="TextBox 686"/>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688" name="Group 687"/>
          <p:cNvGrpSpPr/>
          <p:nvPr/>
        </p:nvGrpSpPr>
        <p:grpSpPr>
          <a:xfrm>
            <a:off x="2438597" y="3304256"/>
            <a:ext cx="215444" cy="280872"/>
            <a:chOff x="2893850" y="2955086"/>
            <a:chExt cx="215443" cy="280872"/>
          </a:xfrm>
        </p:grpSpPr>
        <p:sp>
          <p:nvSpPr>
            <p:cNvPr id="689" name="Oval 688"/>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0" name="TextBox 689"/>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691" name="Group 690"/>
          <p:cNvGrpSpPr/>
          <p:nvPr/>
        </p:nvGrpSpPr>
        <p:grpSpPr>
          <a:xfrm>
            <a:off x="2441690" y="3609601"/>
            <a:ext cx="215444" cy="280872"/>
            <a:chOff x="2893850" y="2955086"/>
            <a:chExt cx="215443" cy="280872"/>
          </a:xfrm>
        </p:grpSpPr>
        <p:sp>
          <p:nvSpPr>
            <p:cNvPr id="692" name="Oval 691"/>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3" name="TextBox 692"/>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694" name="Group 693"/>
          <p:cNvGrpSpPr/>
          <p:nvPr/>
        </p:nvGrpSpPr>
        <p:grpSpPr>
          <a:xfrm>
            <a:off x="2448875" y="3888065"/>
            <a:ext cx="215444" cy="280872"/>
            <a:chOff x="2893850" y="2955086"/>
            <a:chExt cx="215443" cy="280872"/>
          </a:xfrm>
        </p:grpSpPr>
        <p:sp>
          <p:nvSpPr>
            <p:cNvPr id="695" name="Oval 694"/>
            <p:cNvSpPr/>
            <p:nvPr/>
          </p:nvSpPr>
          <p:spPr>
            <a:xfrm rot="13530955">
              <a:off x="2922197" y="3016145"/>
              <a:ext cx="158750" cy="158750"/>
            </a:xfrm>
            <a:prstGeom prst="ellipse">
              <a:avLst/>
            </a:prstGeom>
            <a:solidFill>
              <a:srgbClr val="5B9BD5">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6" name="TextBox 695"/>
            <p:cNvSpPr txBox="1"/>
            <p:nvPr/>
          </p:nvSpPr>
          <p:spPr>
            <a:xfrm rot="16265569">
              <a:off x="2861136" y="2987800"/>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697" name="Group 696"/>
          <p:cNvGrpSpPr/>
          <p:nvPr/>
        </p:nvGrpSpPr>
        <p:grpSpPr>
          <a:xfrm>
            <a:off x="2865318" y="2011248"/>
            <a:ext cx="215444" cy="280872"/>
            <a:chOff x="3312950" y="1954222"/>
            <a:chExt cx="215443" cy="280872"/>
          </a:xfrm>
        </p:grpSpPr>
        <p:sp>
          <p:nvSpPr>
            <p:cNvPr id="698" name="Oval 697"/>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699" name="TextBox 698"/>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1</a:t>
              </a:r>
              <a:r>
                <a:rPr lang="en-US" sz="800" b="1" kern="0" baseline="30000" dirty="0">
                  <a:solidFill>
                    <a:prstClr val="white"/>
                  </a:solidFill>
                  <a:latin typeface="Calibri" panose="020F0502020204030204"/>
                </a:rPr>
                <a:t>+</a:t>
              </a:r>
            </a:p>
          </p:txBody>
        </p:sp>
      </p:grpSp>
      <p:grpSp>
        <p:nvGrpSpPr>
          <p:cNvPr id="700" name="Group 699"/>
          <p:cNvGrpSpPr/>
          <p:nvPr/>
        </p:nvGrpSpPr>
        <p:grpSpPr>
          <a:xfrm>
            <a:off x="3004979" y="1834204"/>
            <a:ext cx="215444" cy="280872"/>
            <a:chOff x="3312950" y="1954222"/>
            <a:chExt cx="215443" cy="280872"/>
          </a:xfrm>
        </p:grpSpPr>
        <p:sp>
          <p:nvSpPr>
            <p:cNvPr id="701" name="Oval 700"/>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2" name="TextBox 701"/>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2</a:t>
              </a:r>
              <a:r>
                <a:rPr lang="en-US" sz="800" b="1" kern="0" baseline="30000" dirty="0">
                  <a:solidFill>
                    <a:prstClr val="white"/>
                  </a:solidFill>
                  <a:latin typeface="Calibri" panose="020F0502020204030204"/>
                </a:rPr>
                <a:t>+</a:t>
              </a:r>
            </a:p>
          </p:txBody>
        </p:sp>
      </p:grpSp>
      <p:grpSp>
        <p:nvGrpSpPr>
          <p:cNvPr id="703" name="Group 702"/>
          <p:cNvGrpSpPr/>
          <p:nvPr/>
        </p:nvGrpSpPr>
        <p:grpSpPr>
          <a:xfrm>
            <a:off x="3160911" y="1652741"/>
            <a:ext cx="215444" cy="280872"/>
            <a:chOff x="3312952" y="1954225"/>
            <a:chExt cx="215443" cy="280872"/>
          </a:xfrm>
        </p:grpSpPr>
        <p:sp>
          <p:nvSpPr>
            <p:cNvPr id="704" name="Oval 703"/>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5" name="TextBox 704"/>
            <p:cNvSpPr txBox="1"/>
            <p:nvPr/>
          </p:nvSpPr>
          <p:spPr>
            <a:xfrm rot="18455415">
              <a:off x="3280238" y="1986939"/>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3</a:t>
              </a:r>
              <a:r>
                <a:rPr lang="en-US" sz="800" b="1" kern="0" baseline="30000" dirty="0">
                  <a:solidFill>
                    <a:prstClr val="white"/>
                  </a:solidFill>
                  <a:latin typeface="Calibri" panose="020F0502020204030204"/>
                </a:rPr>
                <a:t>+</a:t>
              </a:r>
            </a:p>
          </p:txBody>
        </p:sp>
      </p:grpSp>
      <p:grpSp>
        <p:nvGrpSpPr>
          <p:cNvPr id="706" name="Group 705"/>
          <p:cNvGrpSpPr/>
          <p:nvPr/>
        </p:nvGrpSpPr>
        <p:grpSpPr>
          <a:xfrm>
            <a:off x="3327031" y="1477124"/>
            <a:ext cx="215444" cy="280872"/>
            <a:chOff x="3312950" y="1954222"/>
            <a:chExt cx="215443" cy="280872"/>
          </a:xfrm>
        </p:grpSpPr>
        <p:sp>
          <p:nvSpPr>
            <p:cNvPr id="707" name="Oval 706"/>
            <p:cNvSpPr/>
            <p:nvPr/>
          </p:nvSpPr>
          <p:spPr>
            <a:xfrm rot="15720801">
              <a:off x="3341298" y="2015281"/>
              <a:ext cx="158750" cy="158750"/>
            </a:xfrm>
            <a:prstGeom prst="ellipse">
              <a:avLst/>
            </a:prstGeom>
            <a:solidFill>
              <a:srgbClr val="FFC000">
                <a:lumMod val="60000"/>
                <a:lumOff val="40000"/>
              </a:srgbClr>
            </a:solidFill>
            <a:ln w="12700" cap="flat" cmpd="sng" algn="ctr">
              <a:solidFill>
                <a:sysClr val="window" lastClr="FFFFFF"/>
              </a:solidFill>
              <a:prstDash val="solid"/>
              <a:miter lim="800000"/>
            </a:ln>
            <a:effectLst/>
          </p:spPr>
          <p:txBody>
            <a:bodyPr rtlCol="0" anchor="ctr"/>
            <a:lstStyle/>
            <a:p>
              <a:pPr algn="ctr" defTabSz="914377"/>
              <a:endParaRPr lang="en-US" sz="900" kern="0" dirty="0">
                <a:solidFill>
                  <a:srgbClr val="7030A0"/>
                </a:solidFill>
                <a:latin typeface="Calibri" panose="020F0502020204030204"/>
              </a:endParaRPr>
            </a:p>
          </p:txBody>
        </p:sp>
        <p:sp>
          <p:nvSpPr>
            <p:cNvPr id="708" name="TextBox 707"/>
            <p:cNvSpPr txBox="1"/>
            <p:nvPr/>
          </p:nvSpPr>
          <p:spPr>
            <a:xfrm rot="18455415">
              <a:off x="3280236" y="1986936"/>
              <a:ext cx="280872" cy="215443"/>
            </a:xfrm>
            <a:prstGeom prst="rect">
              <a:avLst/>
            </a:prstGeom>
            <a:noFill/>
            <a:ln>
              <a:noFill/>
            </a:ln>
          </p:spPr>
          <p:txBody>
            <a:bodyPr wrap="square" rtlCol="0">
              <a:spAutoFit/>
            </a:bodyPr>
            <a:lstStyle/>
            <a:p>
              <a:pPr defTabSz="914377"/>
              <a:r>
                <a:rPr lang="en-US" sz="800" b="1" kern="0" dirty="0">
                  <a:solidFill>
                    <a:prstClr val="white"/>
                  </a:solidFill>
                  <a:latin typeface="Calibri" panose="020F0502020204030204"/>
                </a:rPr>
                <a:t>4</a:t>
              </a:r>
              <a:r>
                <a:rPr lang="en-US" sz="800" b="1" kern="0" baseline="30000" dirty="0">
                  <a:solidFill>
                    <a:prstClr val="white"/>
                  </a:solidFill>
                  <a:latin typeface="Calibri" panose="020F0502020204030204"/>
                </a:rPr>
                <a:t>+</a:t>
              </a:r>
            </a:p>
          </p:txBody>
        </p:sp>
      </p:grpSp>
      <p:grpSp>
        <p:nvGrpSpPr>
          <p:cNvPr id="714" name="Group 713"/>
          <p:cNvGrpSpPr/>
          <p:nvPr/>
        </p:nvGrpSpPr>
        <p:grpSpPr>
          <a:xfrm>
            <a:off x="8676332" y="811278"/>
            <a:ext cx="1616761" cy="1382756"/>
            <a:chOff x="8676329" y="811277"/>
            <a:chExt cx="1616761" cy="1382756"/>
          </a:xfrm>
        </p:grpSpPr>
        <p:pic>
          <p:nvPicPr>
            <p:cNvPr id="595" name="Picture 594"/>
            <p:cNvPicPr>
              <a:picLocks noChangeAspect="1"/>
            </p:cNvPicPr>
            <p:nvPr/>
          </p:nvPicPr>
          <p:blipFill>
            <a:blip r:embed="rId3"/>
            <a:stretch>
              <a:fillRect/>
            </a:stretch>
          </p:blipFill>
          <p:spPr>
            <a:xfrm>
              <a:off x="8676329" y="811277"/>
              <a:ext cx="1616761" cy="1382756"/>
            </a:xfrm>
            <a:prstGeom prst="rect">
              <a:avLst/>
            </a:prstGeom>
          </p:spPr>
        </p:pic>
        <p:cxnSp>
          <p:nvCxnSpPr>
            <p:cNvPr id="709" name="Straight Arrow Connector 708"/>
            <p:cNvCxnSpPr/>
            <p:nvPr/>
          </p:nvCxnSpPr>
          <p:spPr>
            <a:xfrm>
              <a:off x="9534431" y="1451950"/>
              <a:ext cx="0" cy="328465"/>
            </a:xfrm>
            <a:prstGeom prst="straightConnector1">
              <a:avLst/>
            </a:prstGeom>
            <a:noFill/>
            <a:ln w="57150" cap="flat" cmpd="sng" algn="ctr">
              <a:solidFill>
                <a:srgbClr val="FFC000"/>
              </a:solidFill>
              <a:prstDash val="solid"/>
              <a:miter lim="800000"/>
              <a:tailEnd type="triangle"/>
            </a:ln>
            <a:effectLst/>
          </p:spPr>
        </p:cxnSp>
      </p:grpSp>
      <p:sp>
        <p:nvSpPr>
          <p:cNvPr id="4" name="Footer Placeholder 3"/>
          <p:cNvSpPr>
            <a:spLocks noGrp="1"/>
          </p:cNvSpPr>
          <p:nvPr>
            <p:ph type="ftr" sz="quarter" idx="11"/>
          </p:nvPr>
        </p:nvSpPr>
        <p:spPr>
          <a:xfrm>
            <a:off x="2445928" y="6510415"/>
            <a:ext cx="6280831" cy="404615"/>
          </a:xfrm>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129" name="TextBox 128"/>
          <p:cNvSpPr txBox="1"/>
          <p:nvPr/>
        </p:nvSpPr>
        <p:spPr>
          <a:xfrm rot="19894034">
            <a:off x="3992723" y="1460958"/>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0" name="TextBox 129"/>
          <p:cNvSpPr txBox="1"/>
          <p:nvPr/>
        </p:nvSpPr>
        <p:spPr>
          <a:xfrm rot="4230492">
            <a:off x="6675788" y="2667519"/>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sp>
        <p:nvSpPr>
          <p:cNvPr id="131" name="TextBox 130"/>
          <p:cNvSpPr txBox="1"/>
          <p:nvPr/>
        </p:nvSpPr>
        <p:spPr>
          <a:xfrm rot="1474230">
            <a:off x="5618536" y="1514446"/>
            <a:ext cx="664455" cy="523220"/>
          </a:xfrm>
          <a:custGeom>
            <a:avLst/>
            <a:gdLst>
              <a:gd name="connsiteX0" fmla="*/ 0 w 1000449"/>
              <a:gd name="connsiteY0" fmla="*/ 0 h 307777"/>
              <a:gd name="connsiteX1" fmla="*/ 1000449 w 1000449"/>
              <a:gd name="connsiteY1" fmla="*/ 0 h 307777"/>
              <a:gd name="connsiteX2" fmla="*/ 1000449 w 1000449"/>
              <a:gd name="connsiteY2" fmla="*/ 307777 h 307777"/>
              <a:gd name="connsiteX3" fmla="*/ 0 w 1000449"/>
              <a:gd name="connsiteY3" fmla="*/ 307777 h 307777"/>
              <a:gd name="connsiteX4" fmla="*/ 0 w 1000449"/>
              <a:gd name="connsiteY4" fmla="*/ 0 h 307777"/>
              <a:gd name="connsiteX0" fmla="*/ 0 w 1000449"/>
              <a:gd name="connsiteY0" fmla="*/ 0 h 382896"/>
              <a:gd name="connsiteX1" fmla="*/ 1000449 w 1000449"/>
              <a:gd name="connsiteY1" fmla="*/ 0 h 382896"/>
              <a:gd name="connsiteX2" fmla="*/ 1000449 w 1000449"/>
              <a:gd name="connsiteY2" fmla="*/ 307777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82896"/>
              <a:gd name="connsiteX1" fmla="*/ 1000449 w 1000449"/>
              <a:gd name="connsiteY1" fmla="*/ 0 h 382896"/>
              <a:gd name="connsiteX2" fmla="*/ 911463 w 1000449"/>
              <a:gd name="connsiteY2" fmla="*/ 375132 h 382896"/>
              <a:gd name="connsiteX3" fmla="*/ 22348 w 1000449"/>
              <a:gd name="connsiteY3" fmla="*/ 382896 h 382896"/>
              <a:gd name="connsiteX4" fmla="*/ 0 w 1000449"/>
              <a:gd name="connsiteY4" fmla="*/ 0 h 382896"/>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 name="connsiteX0" fmla="*/ 0 w 1000449"/>
              <a:gd name="connsiteY0" fmla="*/ 0 h 375132"/>
              <a:gd name="connsiteX1" fmla="*/ 1000449 w 1000449"/>
              <a:gd name="connsiteY1" fmla="*/ 0 h 375132"/>
              <a:gd name="connsiteX2" fmla="*/ 911463 w 1000449"/>
              <a:gd name="connsiteY2" fmla="*/ 375132 h 375132"/>
              <a:gd name="connsiteX3" fmla="*/ 6104 w 1000449"/>
              <a:gd name="connsiteY3" fmla="*/ 374100 h 375132"/>
              <a:gd name="connsiteX4" fmla="*/ 0 w 1000449"/>
              <a:gd name="connsiteY4" fmla="*/ 0 h 375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449" h="375132">
                <a:moveTo>
                  <a:pt x="0" y="0"/>
                </a:moveTo>
                <a:lnTo>
                  <a:pt x="1000449" y="0"/>
                </a:lnTo>
                <a:lnTo>
                  <a:pt x="911463" y="375132"/>
                </a:lnTo>
                <a:cubicBezTo>
                  <a:pt x="465839" y="265399"/>
                  <a:pt x="412103" y="304829"/>
                  <a:pt x="6104" y="374100"/>
                </a:cubicBezTo>
                <a:cubicBezTo>
                  <a:pt x="4069" y="249400"/>
                  <a:pt x="2035" y="124700"/>
                  <a:pt x="0" y="0"/>
                </a:cubicBezTo>
                <a:close/>
              </a:path>
            </a:pathLst>
          </a:custGeom>
          <a:noFill/>
        </p:spPr>
        <p:txBody>
          <a:bodyPr wrap="square" rtlCol="0">
            <a:spAutoFit/>
          </a:bodyPr>
          <a:lstStyle/>
          <a:p>
            <a:r>
              <a:rPr lang="en-US" sz="1400" dirty="0"/>
              <a:t>Safe</a:t>
            </a:r>
          </a:p>
          <a:p>
            <a:r>
              <a:rPr lang="en-US" sz="1400" dirty="0"/>
              <a:t>Zone</a:t>
            </a:r>
          </a:p>
        </p:txBody>
      </p:sp>
      <p:grpSp>
        <p:nvGrpSpPr>
          <p:cNvPr id="127" name="Group 126"/>
          <p:cNvGrpSpPr/>
          <p:nvPr/>
        </p:nvGrpSpPr>
        <p:grpSpPr>
          <a:xfrm>
            <a:off x="5950763" y="675100"/>
            <a:ext cx="1500158" cy="307777"/>
            <a:chOff x="5856750" y="790164"/>
            <a:chExt cx="1500159" cy="307777"/>
          </a:xfrm>
        </p:grpSpPr>
        <p:sp>
          <p:nvSpPr>
            <p:cNvPr id="132" name="TextBox 131"/>
            <p:cNvSpPr txBox="1"/>
            <p:nvPr/>
          </p:nvSpPr>
          <p:spPr>
            <a:xfrm>
              <a:off x="6104770" y="790164"/>
              <a:ext cx="1252139" cy="307777"/>
            </a:xfrm>
            <a:prstGeom prst="rect">
              <a:avLst/>
            </a:prstGeom>
            <a:noFill/>
          </p:spPr>
          <p:txBody>
            <a:bodyPr wrap="none" rtlCol="0">
              <a:spAutoFit/>
            </a:bodyPr>
            <a:lstStyle/>
            <a:p>
              <a:r>
                <a:rPr lang="en-US" sz="1400" dirty="0"/>
                <a:t>Current Player</a:t>
              </a:r>
            </a:p>
          </p:txBody>
        </p:sp>
        <p:cxnSp>
          <p:nvCxnSpPr>
            <p:cNvPr id="133" name="Straight Arrow Connector 132"/>
            <p:cNvCxnSpPr>
              <a:stCxn id="132" idx="1"/>
            </p:cNvCxnSpPr>
            <p:nvPr/>
          </p:nvCxnSpPr>
          <p:spPr>
            <a:xfrm flipH="1">
              <a:off x="5856750" y="944053"/>
              <a:ext cx="248020" cy="1519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294058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1"/>
            <a:ext cx="5673635" cy="815455"/>
          </a:xfrm>
        </p:spPr>
        <p:txBody>
          <a:bodyPr>
            <a:normAutofit/>
          </a:bodyPr>
          <a:lstStyle/>
          <a:p>
            <a:r>
              <a:rPr lang="en-US" sz="3600" dirty="0">
                <a:latin typeface="Copperplate Gothic Light" panose="020E0507020206020404" pitchFamily="34" charset="0"/>
                <a:ea typeface="Copperplate Light" charset="0"/>
                <a:cs typeface="Copperplate Light" charset="0"/>
              </a:rPr>
              <a:t>Unique </a:t>
            </a:r>
            <a:r>
              <a:rPr lang="en-US" sz="3600" dirty="0" smtClean="0">
                <a:latin typeface="Copperplate Gothic Light" panose="020E0507020206020404" pitchFamily="34" charset="0"/>
                <a:ea typeface="Copperplate Light" charset="0"/>
                <a:cs typeface="Copperplate Light" charset="0"/>
              </a:rPr>
              <a:t>value</a:t>
            </a:r>
            <a:endParaRPr lang="en-US" sz="3600" dirty="0">
              <a:latin typeface="Copperplate Gothic Light" panose="020E0507020206020404" pitchFamily="34" charset="0"/>
              <a:ea typeface="Copperplate Light" charset="0"/>
              <a:cs typeface="Copperplate Light" charset="0"/>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730903285"/>
              </p:ext>
            </p:extLst>
          </p:nvPr>
        </p:nvGraphicFramePr>
        <p:xfrm>
          <a:off x="1371600" y="1293813"/>
          <a:ext cx="9601202" cy="5092671"/>
        </p:xfrm>
        <a:graphic>
          <a:graphicData uri="http://schemas.openxmlformats.org/drawingml/2006/table">
            <a:tbl>
              <a:tblPr firstRow="1" bandRow="1">
                <a:tableStyleId>{5C22544A-7EE6-4342-B048-85BDC9FD1C3A}</a:tableStyleId>
              </a:tblPr>
              <a:tblGrid>
                <a:gridCol w="1778000"/>
                <a:gridCol w="1653309"/>
                <a:gridCol w="1681019"/>
                <a:gridCol w="1690255"/>
                <a:gridCol w="2798619"/>
              </a:tblGrid>
              <a:tr h="375920">
                <a:tc>
                  <a:txBody>
                    <a:bodyPr/>
                    <a:lstStyle/>
                    <a:p>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LUDO</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CHECKERS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REVERSI</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MILITARIUM</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60400">
                <a:tc>
                  <a:txBody>
                    <a:bodyPr/>
                    <a:lstStyle/>
                    <a:p>
                      <a:r>
                        <a:rPr lang="en-US" sz="1900" dirty="0" smtClean="0"/>
                        <a:t>Maximum</a:t>
                      </a:r>
                      <a:r>
                        <a:rPr lang="en-US" sz="1900" baseline="0" dirty="0" smtClean="0"/>
                        <a:t> # of Players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4</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2,4,6,</a:t>
                      </a:r>
                      <a:r>
                        <a:rPr lang="en-US" sz="1900" baseline="0" dirty="0" smtClean="0"/>
                        <a:t> or 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60400">
                <a:tc>
                  <a:txBody>
                    <a:bodyPr/>
                    <a:lstStyle/>
                    <a:p>
                      <a:r>
                        <a:rPr lang="en-US" sz="1900" dirty="0" smtClean="0"/>
                        <a:t>Number</a:t>
                      </a:r>
                      <a:r>
                        <a:rPr lang="en-US" sz="1900" baseline="0" dirty="0" smtClean="0"/>
                        <a:t> of Levels in game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944880">
                <a:tc>
                  <a:txBody>
                    <a:bodyPr/>
                    <a:lstStyle/>
                    <a:p>
                      <a:r>
                        <a:rPr lang="en-US" sz="1900" dirty="0" smtClean="0"/>
                        <a:t>Game time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&lt;120 minutes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&lt;60 minutes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&lt;60 minutes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Easy level &lt; 60</a:t>
                      </a:r>
                      <a:r>
                        <a:rPr lang="en-US" sz="1900" baseline="0" dirty="0" smtClean="0"/>
                        <a:t> minutes</a:t>
                      </a:r>
                    </a:p>
                    <a:p>
                      <a:r>
                        <a:rPr lang="en-US" sz="1900" baseline="0" dirty="0" smtClean="0"/>
                        <a:t>Difficult level &lt;120 minutes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8831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t>Durability</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Wearing issues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t>Wearing issues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t>Wearing issues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Unique board design to avoid wearing</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5920">
                <a:tc>
                  <a:txBody>
                    <a:bodyPr/>
                    <a:lstStyle/>
                    <a:p>
                      <a:r>
                        <a:rPr lang="en-US" sz="1900" dirty="0" smtClean="0"/>
                        <a:t>Price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$24.96</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$14.99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$19.99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$15.99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59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t>Game</a:t>
                      </a:r>
                      <a:r>
                        <a:rPr lang="en-US" sz="1900" baseline="0" dirty="0" smtClean="0"/>
                        <a:t> Mechanism</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Dice rolling</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Dice rolling</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None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Spinner</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59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smtClean="0"/>
                        <a:t>User friendly rules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No</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No</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No</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Yes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4" name="Footer Placeholder 3"/>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Tree>
    <p:extLst>
      <p:ext uri="{BB962C8B-B14F-4D97-AF65-F5344CB8AC3E}">
        <p14:creationId xmlns:p14="http://schemas.microsoft.com/office/powerpoint/2010/main" val="10729767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62722"/>
            <a:ext cx="5056496" cy="633207"/>
          </a:xfrm>
        </p:spPr>
        <p:txBody>
          <a:bodyPr>
            <a:noAutofit/>
          </a:bodyPr>
          <a:lstStyle/>
          <a:p>
            <a:r>
              <a:rPr lang="en-US" sz="4000" dirty="0">
                <a:latin typeface="Copperplate Gothic Light" panose="020E0507020206020404" pitchFamily="34" charset="0"/>
                <a:ea typeface="Copperplate" charset="0"/>
                <a:cs typeface="Copperplate" charset="0"/>
              </a:rPr>
              <a:t>Outline</a:t>
            </a:r>
            <a:endParaRPr lang="en-US" sz="4000" dirty="0">
              <a:latin typeface="Copperplate Gothic Light" panose="020E0507020206020404" pitchFamily="34" charset="0"/>
            </a:endParaRPr>
          </a:p>
        </p:txBody>
      </p:sp>
      <p:sp>
        <p:nvSpPr>
          <p:cNvPr id="3" name="Content Placeholder 2"/>
          <p:cNvSpPr>
            <a:spLocks noGrp="1"/>
          </p:cNvSpPr>
          <p:nvPr>
            <p:ph idx="1"/>
          </p:nvPr>
        </p:nvSpPr>
        <p:spPr>
          <a:xfrm>
            <a:off x="1371600" y="1018485"/>
            <a:ext cx="10133464" cy="4885899"/>
          </a:xfrm>
        </p:spPr>
        <p:txBody>
          <a:bodyPr>
            <a:normAutofit fontScale="92500" lnSpcReduction="10000"/>
          </a:bodyPr>
          <a:lstStyle/>
          <a:p>
            <a:pPr>
              <a:buFont typeface="Wingdings" charset="2"/>
              <a:buChar char="Ø"/>
            </a:pPr>
            <a:r>
              <a:rPr lang="en-US" sz="2800" dirty="0">
                <a:latin typeface="Copperplate Gothic Light" panose="020E0507020206020404" pitchFamily="34" charset="0"/>
                <a:ea typeface="Copperplate" charset="0"/>
                <a:cs typeface="Copperplate" charset="0"/>
              </a:rPr>
              <a:t>Objective</a:t>
            </a:r>
          </a:p>
          <a:p>
            <a:pPr>
              <a:buFont typeface="Wingdings" charset="2"/>
              <a:buChar char="Ø"/>
            </a:pPr>
            <a:r>
              <a:rPr lang="en-US" sz="2800" dirty="0" smtClean="0">
                <a:latin typeface="Copperplate Gothic Light" panose="020E0507020206020404" pitchFamily="34" charset="0"/>
                <a:ea typeface="Copperplate" charset="0"/>
                <a:cs typeface="Copperplate" charset="0"/>
              </a:rPr>
              <a:t>features</a:t>
            </a:r>
            <a:endParaRPr lang="en-US" sz="2800" dirty="0">
              <a:latin typeface="Copperplate Gothic Light" panose="020E0507020206020404" pitchFamily="34" charset="0"/>
              <a:ea typeface="Copperplate" charset="0"/>
              <a:cs typeface="Copperplate" charset="0"/>
            </a:endParaRPr>
          </a:p>
          <a:p>
            <a:pPr>
              <a:buFont typeface="Wingdings" charset="2"/>
              <a:buChar char="Ø"/>
            </a:pPr>
            <a:r>
              <a:rPr lang="en-US" sz="2800" dirty="0">
                <a:latin typeface="Copperplate Gothic Light" panose="020E0507020206020404" pitchFamily="34" charset="0"/>
                <a:ea typeface="Copperplate" charset="0"/>
                <a:cs typeface="Copperplate" charset="0"/>
              </a:rPr>
              <a:t>Analyzing Competitors</a:t>
            </a:r>
          </a:p>
          <a:p>
            <a:pPr>
              <a:buFont typeface="Wingdings" charset="2"/>
              <a:buChar char="Ø"/>
            </a:pPr>
            <a:r>
              <a:rPr lang="en-US" sz="2800" dirty="0">
                <a:latin typeface="Copperplate Gothic Light" panose="020E0507020206020404" pitchFamily="34" charset="0"/>
                <a:ea typeface="Copperplate" charset="0"/>
                <a:cs typeface="Copperplate" charset="0"/>
              </a:rPr>
              <a:t>Concepts </a:t>
            </a:r>
          </a:p>
          <a:p>
            <a:pPr>
              <a:buFont typeface="Wingdings" charset="2"/>
              <a:buChar char="Ø"/>
            </a:pPr>
            <a:r>
              <a:rPr lang="en-US" sz="2800" dirty="0">
                <a:latin typeface="Copperplate Gothic Light" panose="020E0507020206020404" pitchFamily="34" charset="0"/>
                <a:ea typeface="Copperplate" charset="0"/>
                <a:cs typeface="Copperplate" charset="0"/>
              </a:rPr>
              <a:t>Game Components</a:t>
            </a:r>
          </a:p>
          <a:p>
            <a:pPr>
              <a:buFont typeface="Wingdings" charset="2"/>
              <a:buChar char="Ø"/>
            </a:pPr>
            <a:r>
              <a:rPr lang="en-US" sz="2800" dirty="0">
                <a:latin typeface="Copperplate Gothic Light" panose="020E0507020206020404" pitchFamily="34" charset="0"/>
                <a:ea typeface="Copperplate" charset="0"/>
                <a:cs typeface="Copperplate" charset="0"/>
              </a:rPr>
              <a:t>Game Play Details</a:t>
            </a:r>
          </a:p>
          <a:p>
            <a:pPr>
              <a:buFont typeface="Wingdings" charset="2"/>
              <a:buChar char="Ø"/>
            </a:pPr>
            <a:r>
              <a:rPr lang="en-US" sz="2800" dirty="0">
                <a:latin typeface="Copperplate Gothic Light" panose="020E0507020206020404" pitchFamily="34" charset="0"/>
                <a:ea typeface="Copperplate" charset="0"/>
                <a:cs typeface="Copperplate" charset="0"/>
              </a:rPr>
              <a:t>Unique Selling Points</a:t>
            </a:r>
          </a:p>
          <a:p>
            <a:pPr>
              <a:buFont typeface="Wingdings" charset="2"/>
              <a:buChar char="Ø"/>
            </a:pPr>
            <a:r>
              <a:rPr lang="en-US" sz="2800" dirty="0">
                <a:latin typeface="Copperplate Gothic Light" panose="020E0507020206020404" pitchFamily="34" charset="0"/>
                <a:ea typeface="Copperplate" charset="0"/>
                <a:cs typeface="Copperplate" charset="0"/>
              </a:rPr>
              <a:t>Test Plan</a:t>
            </a:r>
          </a:p>
          <a:p>
            <a:pPr>
              <a:buFont typeface="Wingdings" charset="2"/>
              <a:buChar char="Ø"/>
            </a:pPr>
            <a:r>
              <a:rPr lang="en-US" sz="2800" dirty="0">
                <a:latin typeface="Copperplate Gothic Light" panose="020E0507020206020404" pitchFamily="34" charset="0"/>
                <a:ea typeface="Copperplate" charset="0"/>
                <a:cs typeface="Copperplate" charset="0"/>
              </a:rPr>
              <a:t>Future Scope</a:t>
            </a:r>
          </a:p>
          <a:p>
            <a:pPr>
              <a:buFont typeface="Wingdings" charset="2"/>
              <a:buChar char="Ø"/>
            </a:pPr>
            <a:r>
              <a:rPr lang="en-US" sz="2800" dirty="0">
                <a:latin typeface="Copperplate Gothic Light" panose="020E0507020206020404" pitchFamily="34" charset="0"/>
              </a:rPr>
              <a:t>Questions</a:t>
            </a:r>
            <a:endParaRPr lang="en-US" dirty="0" smtClean="0">
              <a:latin typeface="Copperplate Gothic Light" panose="020E0507020206020404" pitchFamily="34" charset="0"/>
            </a:endParaRPr>
          </a:p>
          <a:p>
            <a:pPr>
              <a:buFont typeface="Wingdings" charset="2"/>
              <a:buChar char="Ø"/>
            </a:pPr>
            <a:endParaRPr lang="en-US" dirty="0"/>
          </a:p>
        </p:txBody>
      </p:sp>
      <p:sp>
        <p:nvSpPr>
          <p:cNvPr id="4" name="Footer Placeholder 3"/>
          <p:cNvSpPr>
            <a:spLocks noGrp="1"/>
          </p:cNvSpPr>
          <p:nvPr>
            <p:ph type="ftr" sz="quarter" idx="11"/>
          </p:nvPr>
        </p:nvSpPr>
        <p:spPr>
          <a:xfrm>
            <a:off x="2893565" y="6453388"/>
            <a:ext cx="3534532" cy="404615"/>
          </a:xfrm>
        </p:spPr>
        <p:txBody>
          <a:bodyPr/>
          <a:lstStyle/>
          <a:p>
            <a:r>
              <a:rPr lang="nl-NL" dirty="0" smtClean="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Tree>
    <p:extLst>
      <p:ext uri="{BB962C8B-B14F-4D97-AF65-F5344CB8AC3E}">
        <p14:creationId xmlns:p14="http://schemas.microsoft.com/office/powerpoint/2010/main" val="7228752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353292"/>
            <a:ext cx="7467600" cy="727364"/>
          </a:xfrm>
        </p:spPr>
        <p:txBody>
          <a:bodyPr>
            <a:normAutofit/>
          </a:bodyPr>
          <a:lstStyle/>
          <a:p>
            <a:r>
              <a:rPr lang="en-US" sz="4000" dirty="0" smtClean="0">
                <a:latin typeface="Copperplate Gothic Light" panose="020E0507020206020404" pitchFamily="34" charset="0"/>
                <a:ea typeface="Copperplate Light" charset="0"/>
                <a:cs typeface="Copperplate Light" charset="0"/>
              </a:rPr>
              <a:t>Target market</a:t>
            </a:r>
            <a:endParaRPr lang="en-US" sz="4000" dirty="0">
              <a:latin typeface="Copperplate Gothic Light" panose="020E0507020206020404" pitchFamily="34" charset="0"/>
              <a:ea typeface="Copperplate Light" charset="0"/>
              <a:cs typeface="Copperplate Light" charset="0"/>
            </a:endParaRPr>
          </a:p>
        </p:txBody>
      </p:sp>
      <p:sp>
        <p:nvSpPr>
          <p:cNvPr id="3" name="Content Placeholder 2"/>
          <p:cNvSpPr>
            <a:spLocks noGrp="1"/>
          </p:cNvSpPr>
          <p:nvPr>
            <p:ph idx="1"/>
          </p:nvPr>
        </p:nvSpPr>
        <p:spPr>
          <a:xfrm>
            <a:off x="1371600" y="1080656"/>
            <a:ext cx="9601200" cy="4786744"/>
          </a:xfrm>
        </p:spPr>
        <p:txBody>
          <a:bodyPr/>
          <a:lstStyle/>
          <a:p>
            <a:r>
              <a:rPr lang="en-US" dirty="0" smtClean="0">
                <a:latin typeface="Copperplate Gothic Light" panose="020E0507020206020404" pitchFamily="34" charset="0"/>
              </a:rPr>
              <a:t>Primary:</a:t>
            </a:r>
          </a:p>
          <a:p>
            <a:pPr lvl="1"/>
            <a:r>
              <a:rPr lang="en-US" dirty="0" smtClean="0">
                <a:latin typeface="Copperplate Gothic Light" panose="020E0507020206020404" pitchFamily="34" charset="0"/>
              </a:rPr>
              <a:t>Ages 8+</a:t>
            </a:r>
          </a:p>
          <a:p>
            <a:pPr lvl="1"/>
            <a:r>
              <a:rPr lang="en-US" dirty="0" smtClean="0">
                <a:latin typeface="Copperplate Gothic Light" panose="020E0507020206020404" pitchFamily="34" charset="0"/>
              </a:rPr>
              <a:t>Family and party games</a:t>
            </a:r>
            <a:endParaRPr lang="en-US" dirty="0">
              <a:latin typeface="Copperplate Gothic Light" panose="020E0507020206020404" pitchFamily="34" charset="0"/>
            </a:endParaRPr>
          </a:p>
          <a:p>
            <a:pPr marL="530339" lvl="1" indent="0">
              <a:buNone/>
            </a:pPr>
            <a:r>
              <a:rPr lang="en-US" dirty="0" smtClean="0">
                <a:latin typeface="Copperplate Gothic Light" panose="020E0507020206020404" pitchFamily="34" charset="0"/>
              </a:rPr>
              <a:t>Marketing plan</a:t>
            </a:r>
          </a:p>
          <a:p>
            <a:pPr lvl="2"/>
            <a:r>
              <a:rPr lang="en-US" dirty="0" smtClean="0">
                <a:latin typeface="Copperplate Gothic Light" panose="020E0507020206020404" pitchFamily="34" charset="0"/>
              </a:rPr>
              <a:t>Developing a website</a:t>
            </a:r>
          </a:p>
          <a:p>
            <a:pPr lvl="2"/>
            <a:r>
              <a:rPr lang="en-US" dirty="0" smtClean="0">
                <a:latin typeface="Copperplate Gothic Light" panose="020E0507020206020404" pitchFamily="34" charset="0"/>
              </a:rPr>
              <a:t>Customer support</a:t>
            </a:r>
          </a:p>
          <a:p>
            <a:pPr lvl="2"/>
            <a:r>
              <a:rPr lang="en-US" dirty="0" smtClean="0">
                <a:latin typeface="Copperplate Gothic Light" panose="020E0507020206020404" pitchFamily="34" charset="0"/>
              </a:rPr>
              <a:t>Visual exposure   - </a:t>
            </a:r>
          </a:p>
          <a:p>
            <a:pPr lvl="2"/>
            <a:r>
              <a:rPr lang="en-US" dirty="0" smtClean="0">
                <a:latin typeface="Copperplate Gothic Light" panose="020E0507020206020404" pitchFamily="34" charset="0"/>
              </a:rPr>
              <a:t>Electronic promotions</a:t>
            </a:r>
            <a:endParaRPr lang="en-US" dirty="0">
              <a:latin typeface="Copperplate Gothic Light" panose="020E0507020206020404" pitchFamily="34" charset="0"/>
            </a:endParaRPr>
          </a:p>
        </p:txBody>
      </p:sp>
      <p:sp>
        <p:nvSpPr>
          <p:cNvPr id="4" name="Footer Placeholder 3"/>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
        <p:nvSpPr>
          <p:cNvPr id="5" name="TextBox 4"/>
          <p:cNvSpPr txBox="1"/>
          <p:nvPr/>
        </p:nvSpPr>
        <p:spPr>
          <a:xfrm>
            <a:off x="5532081" y="3243195"/>
            <a:ext cx="1003799" cy="461665"/>
          </a:xfrm>
          <a:prstGeom prst="rect">
            <a:avLst/>
          </a:prstGeom>
          <a:noFill/>
        </p:spPr>
        <p:txBody>
          <a:bodyPr wrap="square" rtlCol="0">
            <a:spAutoFit/>
          </a:bodyPr>
          <a:lstStyle/>
          <a:p>
            <a:r>
              <a:rPr lang="en-US" sz="2400" dirty="0">
                <a:latin typeface="Copperplate Gothic Bold" charset="0"/>
                <a:ea typeface="Copperplate Gothic Bold" charset="0"/>
                <a:cs typeface="Copperplate Gothic Bold" charset="0"/>
              </a:rPr>
              <a:t>M</a:t>
            </a:r>
            <a:r>
              <a:rPr lang="en-US" sz="3200" baseline="30000" dirty="0">
                <a:latin typeface="Copperplate Gothic Bold" charset="0"/>
                <a:ea typeface="Copperplate Gothic Bold" charset="0"/>
                <a:cs typeface="Copperplate Gothic Bold" charset="0"/>
              </a:rPr>
              <a:t>!</a:t>
            </a:r>
            <a:r>
              <a:rPr lang="en-US" sz="2400" dirty="0">
                <a:latin typeface="Copperplate Gothic Bold" charset="0"/>
                <a:ea typeface="Copperplate Gothic Bold" charset="0"/>
                <a:cs typeface="Copperplate Gothic Bold" charset="0"/>
              </a:rPr>
              <a:t>M</a:t>
            </a:r>
          </a:p>
        </p:txBody>
      </p:sp>
    </p:spTree>
    <p:extLst>
      <p:ext uri="{BB962C8B-B14F-4D97-AF65-F5344CB8AC3E}">
        <p14:creationId xmlns:p14="http://schemas.microsoft.com/office/powerpoint/2010/main" val="78705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625764"/>
          </a:xfrm>
        </p:spPr>
        <p:txBody>
          <a:bodyPr>
            <a:normAutofit/>
          </a:bodyPr>
          <a:lstStyle/>
          <a:p>
            <a:r>
              <a:rPr lang="en-US" sz="3600" dirty="0">
                <a:latin typeface="Copperplate Gothic Light" panose="020E0507020206020404" pitchFamily="34" charset="0"/>
                <a:ea typeface="Copperplate Light" charset="0"/>
                <a:cs typeface="Copperplate Light" charset="0"/>
              </a:rPr>
              <a:t>Future </a:t>
            </a:r>
            <a:r>
              <a:rPr lang="en-US" sz="3600" dirty="0" smtClean="0">
                <a:latin typeface="Copperplate Gothic Light" panose="020E0507020206020404" pitchFamily="34" charset="0"/>
                <a:ea typeface="Copperplate Light" charset="0"/>
                <a:cs typeface="Copperplate Light" charset="0"/>
              </a:rPr>
              <a:t>Scope</a:t>
            </a:r>
            <a:endParaRPr lang="en-US" sz="3600" dirty="0">
              <a:latin typeface="Copperplate Gothic Light" panose="020E0507020206020404" pitchFamily="34" charset="0"/>
              <a:ea typeface="Copperplate Light" charset="0"/>
              <a:cs typeface="Copperplate Light" charset="0"/>
            </a:endParaRPr>
          </a:p>
        </p:txBody>
      </p:sp>
      <p:sp>
        <p:nvSpPr>
          <p:cNvPr id="3" name="Content Placeholder 2"/>
          <p:cNvSpPr>
            <a:spLocks noGrp="1"/>
          </p:cNvSpPr>
          <p:nvPr>
            <p:ph idx="1"/>
          </p:nvPr>
        </p:nvSpPr>
        <p:spPr>
          <a:xfrm>
            <a:off x="1371600" y="1173018"/>
            <a:ext cx="9601200" cy="4694382"/>
          </a:xfrm>
        </p:spPr>
        <p:txBody>
          <a:bodyPr/>
          <a:lstStyle/>
          <a:p>
            <a:r>
              <a:rPr lang="en-US" dirty="0" smtClean="0"/>
              <a:t>Game can be developed in electronic format</a:t>
            </a:r>
          </a:p>
          <a:p>
            <a:r>
              <a:rPr lang="en-US" dirty="0" smtClean="0"/>
              <a:t>Game layout can be modified with themes (movie references, sports etc.)</a:t>
            </a:r>
          </a:p>
          <a:p>
            <a:r>
              <a:rPr lang="en-US" dirty="0" smtClean="0"/>
              <a:t>Market globally</a:t>
            </a:r>
          </a:p>
          <a:p>
            <a:r>
              <a:rPr lang="en-US" dirty="0" smtClean="0"/>
              <a:t>Introduce more difficulty levels</a:t>
            </a:r>
          </a:p>
          <a:p>
            <a:r>
              <a:rPr lang="en-US" dirty="0" smtClean="0"/>
              <a:t>Introduce more rules</a:t>
            </a:r>
          </a:p>
          <a:p>
            <a:r>
              <a:rPr lang="en-US" dirty="0" smtClean="0"/>
              <a:t>Design modifications:</a:t>
            </a:r>
          </a:p>
          <a:p>
            <a:pPr lvl="1"/>
            <a:r>
              <a:rPr lang="en-US" dirty="0" smtClean="0"/>
              <a:t>Add gripping pin to the spinner for easy spinning</a:t>
            </a:r>
          </a:p>
          <a:p>
            <a:pPr lvl="1"/>
            <a:r>
              <a:rPr lang="en-US" dirty="0" smtClean="0"/>
              <a:t>Adapt new game component materials for easy manufacturing</a:t>
            </a:r>
          </a:p>
          <a:p>
            <a:pPr lvl="1"/>
            <a:r>
              <a:rPr lang="en-US" dirty="0" smtClean="0"/>
              <a:t>Different joint mechanisms for better durability</a:t>
            </a:r>
          </a:p>
          <a:p>
            <a:pPr lvl="1"/>
            <a:endParaRPr lang="en-US" dirty="0"/>
          </a:p>
        </p:txBody>
      </p:sp>
      <p:sp>
        <p:nvSpPr>
          <p:cNvPr id="4" name="Footer Placeholder 3"/>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spTree>
    <p:extLst>
      <p:ext uri="{BB962C8B-B14F-4D97-AF65-F5344CB8AC3E}">
        <p14:creationId xmlns:p14="http://schemas.microsoft.com/office/powerpoint/2010/main" val="5475724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8582" y="1903863"/>
            <a:ext cx="7540387" cy="3104867"/>
          </a:xfrm>
        </p:spPr>
        <p:txBody>
          <a:bodyPr>
            <a:noAutofit/>
          </a:bodyPr>
          <a:lstStyle/>
          <a:p>
            <a:pPr marL="0" indent="0" algn="ctr">
              <a:buNone/>
            </a:pPr>
            <a:r>
              <a:rPr lang="en-US" sz="7200" dirty="0">
                <a:latin typeface="Copperplate Light" charset="0"/>
                <a:ea typeface="Copperplate Light" charset="0"/>
                <a:cs typeface="Copperplate Light" charset="0"/>
              </a:rPr>
              <a:t> </a:t>
            </a:r>
            <a:r>
              <a:rPr lang="en-US" sz="5400" dirty="0">
                <a:effectLst>
                  <a:outerShdw blurRad="38100" dist="38100" dir="2700000" algn="tl">
                    <a:srgbClr val="000000">
                      <a:alpha val="43137"/>
                    </a:srgbClr>
                  </a:outerShdw>
                </a:effectLst>
                <a:latin typeface="Copperplate Gothic Light" panose="020E0507020206020404" pitchFamily="34" charset="0"/>
                <a:ea typeface="Copperplate Light" charset="0"/>
                <a:cs typeface="Copperplate Light" charset="0"/>
              </a:rPr>
              <a:t>Thank You </a:t>
            </a:r>
          </a:p>
          <a:p>
            <a:pPr marL="0" indent="0" algn="ctr">
              <a:buNone/>
            </a:pPr>
            <a:r>
              <a:rPr lang="en-US" sz="5400" dirty="0">
                <a:effectLst>
                  <a:outerShdw blurRad="38100" dist="38100" dir="2700000" algn="tl">
                    <a:srgbClr val="000000">
                      <a:alpha val="43137"/>
                    </a:srgbClr>
                  </a:outerShdw>
                </a:effectLst>
                <a:latin typeface="Copperplate Gothic Light" panose="020E0507020206020404" pitchFamily="34" charset="0"/>
                <a:ea typeface="Copperplate Light" charset="0"/>
                <a:cs typeface="Copperplate Light" charset="0"/>
              </a:rPr>
              <a:t>for </a:t>
            </a:r>
          </a:p>
          <a:p>
            <a:pPr marL="0" indent="0" algn="ctr">
              <a:buNone/>
            </a:pPr>
            <a:r>
              <a:rPr lang="en-US" sz="5400" dirty="0">
                <a:effectLst>
                  <a:outerShdw blurRad="38100" dist="38100" dir="2700000" algn="tl">
                    <a:srgbClr val="000000">
                      <a:alpha val="43137"/>
                    </a:srgbClr>
                  </a:outerShdw>
                </a:effectLst>
                <a:latin typeface="Copperplate Gothic Light" panose="020E0507020206020404" pitchFamily="34" charset="0"/>
                <a:ea typeface="Copperplate Light" charset="0"/>
                <a:cs typeface="Copperplate Light" charset="0"/>
              </a:rPr>
              <a:t>Your Attention</a:t>
            </a:r>
          </a:p>
        </p:txBody>
      </p:sp>
    </p:spTree>
    <p:extLst>
      <p:ext uri="{BB962C8B-B14F-4D97-AF65-F5344CB8AC3E}">
        <p14:creationId xmlns:p14="http://schemas.microsoft.com/office/powerpoint/2010/main" val="169243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par>
                                <p:cTn id="10" presetID="55"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1000" fill="hold"/>
                                        <p:tgtEl>
                                          <p:spTgt spid="3">
                                            <p:txEl>
                                              <p:pRg st="1" end="1"/>
                                            </p:txEl>
                                          </p:spTgt>
                                        </p:tgtEl>
                                        <p:attrNameLst>
                                          <p:attrName>ppt_w</p:attrName>
                                        </p:attrNameLst>
                                      </p:cBhvr>
                                      <p:tavLst>
                                        <p:tav tm="0">
                                          <p:val>
                                            <p:strVal val="#ppt_w*0.70"/>
                                          </p:val>
                                        </p:tav>
                                        <p:tav tm="100000">
                                          <p:val>
                                            <p:strVal val="#ppt_w"/>
                                          </p:val>
                                        </p:tav>
                                      </p:tavLst>
                                    </p:anim>
                                    <p:anim calcmode="lin" valueType="num">
                                      <p:cBhvr>
                                        <p:cTn id="13" dur="1000" fill="hold"/>
                                        <p:tgtEl>
                                          <p:spTgt spid="3">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3">
                                            <p:txEl>
                                              <p:pRg st="1" end="1"/>
                                            </p:txEl>
                                          </p:spTgt>
                                        </p:tgtEl>
                                      </p:cBhvr>
                                    </p:animEffect>
                                  </p:childTnLst>
                                </p:cTn>
                              </p:par>
                              <p:par>
                                <p:cTn id="15" presetID="55"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8"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9"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0049" y="319357"/>
            <a:ext cx="3596185" cy="706272"/>
          </a:xfrm>
        </p:spPr>
        <p:txBody>
          <a:bodyPr>
            <a:normAutofit/>
          </a:bodyPr>
          <a:lstStyle/>
          <a:p>
            <a:r>
              <a:rPr lang="en-US" sz="4000" dirty="0">
                <a:latin typeface="Copperplate Gothic Light" panose="020E0507020206020404" pitchFamily="34" charset="0"/>
                <a:ea typeface="Copperplate Light" charset="0"/>
                <a:cs typeface="Copperplate Light" charset="0"/>
              </a:rPr>
              <a:t>Objective</a:t>
            </a:r>
          </a:p>
        </p:txBody>
      </p:sp>
      <p:sp>
        <p:nvSpPr>
          <p:cNvPr id="3" name="Content Placeholder 2"/>
          <p:cNvSpPr>
            <a:spLocks noGrp="1"/>
          </p:cNvSpPr>
          <p:nvPr>
            <p:ph idx="1"/>
          </p:nvPr>
        </p:nvSpPr>
        <p:spPr>
          <a:xfrm>
            <a:off x="1436257" y="1044266"/>
            <a:ext cx="10625959" cy="1538667"/>
          </a:xfrm>
        </p:spPr>
        <p:txBody>
          <a:bodyPr>
            <a:normAutofit/>
          </a:bodyPr>
          <a:lstStyle/>
          <a:p>
            <a:r>
              <a:rPr lang="en-US" sz="2800" dirty="0" err="1" smtClean="0">
                <a:latin typeface="Copperplate Gothic Light" panose="020E0507020206020404" pitchFamily="34" charset="0"/>
                <a:ea typeface="Copperplate Light" charset="0"/>
                <a:cs typeface="Copperplate Light" charset="0"/>
              </a:rPr>
              <a:t>Militarium</a:t>
            </a:r>
            <a:r>
              <a:rPr lang="en-US" sz="2800" dirty="0" smtClean="0">
                <a:latin typeface="Copperplate Gothic Light" panose="020E0507020206020404" pitchFamily="34" charset="0"/>
                <a:ea typeface="Copperplate Light" charset="0"/>
                <a:cs typeface="Copperplate Light" charset="0"/>
              </a:rPr>
              <a:t> development</a:t>
            </a:r>
            <a:endParaRPr lang="en-US" sz="2800" dirty="0">
              <a:latin typeface="Copperplate Gothic Light" panose="020E0507020206020404" pitchFamily="34" charset="0"/>
              <a:ea typeface="Copperplate Light" charset="0"/>
              <a:cs typeface="Copperplate Light" charset="0"/>
            </a:endParaRPr>
          </a:p>
          <a:p>
            <a:pPr marL="0" indent="0">
              <a:buNone/>
            </a:pPr>
            <a:r>
              <a:rPr lang="en-US" sz="2800" dirty="0">
                <a:latin typeface="Copperplate Gothic Light" panose="020E0507020206020404" pitchFamily="34" charset="0"/>
                <a:ea typeface="Copperplate Light" charset="0"/>
                <a:cs typeface="Copperplate Light" charset="0"/>
              </a:rPr>
              <a:t> 	– Where we started to Where we ended</a:t>
            </a:r>
          </a:p>
        </p:txBody>
      </p:sp>
      <p:sp>
        <p:nvSpPr>
          <p:cNvPr id="4" name="TextBox 3"/>
          <p:cNvSpPr txBox="1"/>
          <p:nvPr/>
        </p:nvSpPr>
        <p:spPr>
          <a:xfrm>
            <a:off x="1694874" y="2579426"/>
            <a:ext cx="3846785" cy="461665"/>
          </a:xfrm>
          <a:prstGeom prst="rect">
            <a:avLst/>
          </a:prstGeom>
          <a:noFill/>
        </p:spPr>
        <p:txBody>
          <a:bodyPr wrap="square" rtlCol="0">
            <a:spAutoFit/>
          </a:bodyPr>
          <a:lstStyle/>
          <a:p>
            <a:r>
              <a:rPr lang="en-US" sz="2400" b="1" dirty="0">
                <a:latin typeface="Copperplate Gothic Light" panose="020E0507020206020404" pitchFamily="34" charset="0"/>
                <a:ea typeface="Copperplate Light" charset="0"/>
                <a:cs typeface="Copperplate Light" charset="0"/>
              </a:rPr>
              <a:t>Graphical Abstract: </a:t>
            </a:r>
          </a:p>
        </p:txBody>
      </p:sp>
      <p:sp>
        <p:nvSpPr>
          <p:cNvPr id="5" name="Footer Placeholder 4"/>
          <p:cNvSpPr>
            <a:spLocks noGrp="1"/>
          </p:cNvSpPr>
          <p:nvPr>
            <p:ph type="ftr" sz="quarter" idx="11"/>
          </p:nvPr>
        </p:nvSpPr>
        <p:spPr>
          <a:xfrm>
            <a:off x="2893567" y="6453388"/>
            <a:ext cx="3724951" cy="404615"/>
          </a:xfrm>
        </p:spPr>
        <p:txBody>
          <a:bodyPr/>
          <a:lstStyle/>
          <a:p>
            <a:r>
              <a:rPr lang="nl-NL" dirty="0">
                <a:latin typeface="Courier New" panose="02070309020205020404" pitchFamily="49" charset="0"/>
                <a:ea typeface="Copperplate" charset="0"/>
                <a:cs typeface="Courier New" panose="02070309020205020404" pitchFamily="49" charset="0"/>
              </a:rPr>
              <a:t>Team M!M [ </a:t>
            </a:r>
            <a:r>
              <a:rPr lang="nl-NL" dirty="0" smtClean="0">
                <a:latin typeface="Courier New" panose="02070309020205020404" pitchFamily="49" charset="0"/>
                <a:ea typeface="Copperplate" charset="0"/>
                <a:cs typeface="Courier New" panose="02070309020205020404" pitchFamily="49" charset="0"/>
              </a:rPr>
              <a:t>EGR 7020 - Spring'16 </a:t>
            </a:r>
            <a:r>
              <a:rPr lang="nl-NL" dirty="0">
                <a:latin typeface="Courier New" panose="02070309020205020404" pitchFamily="49" charset="0"/>
                <a:ea typeface="Copperplate" charset="0"/>
                <a:cs typeface="Courier New" panose="02070309020205020404" pitchFamily="49" charset="0"/>
              </a:rPr>
              <a:t>]</a:t>
            </a:r>
            <a:endParaRPr lang="en-US" dirty="0">
              <a:latin typeface="Courier New" panose="02070309020205020404" pitchFamily="49" charset="0"/>
              <a:ea typeface="Copperplate" charset="0"/>
              <a:cs typeface="Courier New" panose="02070309020205020404" pitchFamily="49" charset="0"/>
            </a:endParaRPr>
          </a:p>
        </p:txBody>
      </p:sp>
      <p:sp>
        <p:nvSpPr>
          <p:cNvPr id="6" name="Oval 5"/>
          <p:cNvSpPr/>
          <p:nvPr/>
        </p:nvSpPr>
        <p:spPr>
          <a:xfrm>
            <a:off x="1666546" y="3797870"/>
            <a:ext cx="1566255" cy="160012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t>What’s</a:t>
            </a:r>
            <a:r>
              <a:rPr lang="en-US" b="1" dirty="0"/>
              <a:t>?</a:t>
            </a:r>
          </a:p>
        </p:txBody>
      </p:sp>
      <p:sp>
        <p:nvSpPr>
          <p:cNvPr id="9" name="Right Arrow 8"/>
          <p:cNvSpPr/>
          <p:nvPr/>
        </p:nvSpPr>
        <p:spPr>
          <a:xfrm>
            <a:off x="8589837" y="4394722"/>
            <a:ext cx="799204" cy="4370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718084" y="3790112"/>
            <a:ext cx="1804287" cy="1646303"/>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2" name="Picture 11"/>
          <p:cNvPicPr>
            <a:picLocks noChangeAspect="1"/>
          </p:cNvPicPr>
          <p:nvPr/>
        </p:nvPicPr>
        <p:blipFill rotWithShape="1">
          <a:blip r:embed="rId2"/>
          <a:srcRect l="23447" t="1020"/>
          <a:stretch/>
        </p:blipFill>
        <p:spPr>
          <a:xfrm>
            <a:off x="7111662" y="4019948"/>
            <a:ext cx="1118331" cy="1186631"/>
          </a:xfrm>
          <a:prstGeom prst="rect">
            <a:avLst/>
          </a:prstGeom>
        </p:spPr>
      </p:pic>
      <p:sp>
        <p:nvSpPr>
          <p:cNvPr id="13" name="Oval 12"/>
          <p:cNvSpPr/>
          <p:nvPr/>
        </p:nvSpPr>
        <p:spPr>
          <a:xfrm>
            <a:off x="3829779" y="3630430"/>
            <a:ext cx="2198032" cy="1992861"/>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ight Arrow 6"/>
          <p:cNvSpPr/>
          <p:nvPr/>
        </p:nvSpPr>
        <p:spPr>
          <a:xfrm>
            <a:off x="3193270" y="4370279"/>
            <a:ext cx="3459075" cy="4370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4544135" y="4625940"/>
            <a:ext cx="789421" cy="400110"/>
          </a:xfrm>
          <a:prstGeom prst="rect">
            <a:avLst/>
          </a:prstGeom>
          <a:noFill/>
        </p:spPr>
        <p:txBody>
          <a:bodyPr wrap="square" rtlCol="0">
            <a:spAutoFit/>
          </a:bodyPr>
          <a:lstStyle/>
          <a:p>
            <a:r>
              <a:rPr lang="en-US" sz="2000" b="1" dirty="0">
                <a:latin typeface="Agency FB" panose="020B0503020202020204" pitchFamily="34" charset="0"/>
              </a:rPr>
              <a:t>Tools</a:t>
            </a:r>
          </a:p>
        </p:txBody>
      </p:sp>
      <p:sp>
        <p:nvSpPr>
          <p:cNvPr id="16" name="TextBox 15"/>
          <p:cNvSpPr txBox="1"/>
          <p:nvPr/>
        </p:nvSpPr>
        <p:spPr>
          <a:xfrm>
            <a:off x="3936141" y="4075271"/>
            <a:ext cx="2223149" cy="400110"/>
          </a:xfrm>
          <a:prstGeom prst="rect">
            <a:avLst/>
          </a:prstGeom>
          <a:noFill/>
        </p:spPr>
        <p:txBody>
          <a:bodyPr wrap="square" rtlCol="0">
            <a:spAutoFit/>
          </a:bodyPr>
          <a:lstStyle/>
          <a:p>
            <a:r>
              <a:rPr lang="en-US" sz="2000" b="1" dirty="0">
                <a:latin typeface="Agency FB" panose="020B0503020202020204" pitchFamily="34" charset="0"/>
              </a:rPr>
              <a:t>Systems Engineering</a:t>
            </a:r>
            <a:endParaRPr lang="en-US" sz="2000" dirty="0"/>
          </a:p>
        </p:txBody>
      </p:sp>
      <p:sp>
        <p:nvSpPr>
          <p:cNvPr id="17" name="Title 1"/>
          <p:cNvSpPr txBox="1">
            <a:spLocks/>
          </p:cNvSpPr>
          <p:nvPr/>
        </p:nvSpPr>
        <p:spPr>
          <a:xfrm>
            <a:off x="9389041" y="4365030"/>
            <a:ext cx="2423133" cy="521820"/>
          </a:xfrm>
          <a:prstGeom prst="rect">
            <a:avLst/>
          </a:prstGeom>
          <a:effectLst>
            <a:glow rad="228600">
              <a:schemeClr val="accent4">
                <a:satMod val="175000"/>
                <a:alpha val="40000"/>
              </a:schemeClr>
            </a:glow>
          </a:effectLst>
        </p:spPr>
        <p:txBody>
          <a:bodyPr vert="horz" lIns="91440" tIns="45720" rIns="91440" bIns="45720" rtlCol="0" anchor="t">
            <a:normAutofit fontScale="47500" lnSpcReduction="20000"/>
          </a:bodyPr>
          <a:lstStyle>
            <a:lvl1pPr algn="l" defTabSz="914377"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6000" smtClean="0">
                <a:effectLst>
                  <a:glow rad="139700">
                    <a:schemeClr val="accent4">
                      <a:satMod val="175000"/>
                      <a:alpha val="40000"/>
                    </a:schemeClr>
                  </a:glow>
                </a:effectLst>
                <a:latin typeface="Copperplate Gothic Light" panose="020E0507020206020404" pitchFamily="34" charset="0"/>
                <a:ea typeface="Copperplate Light" charset="0"/>
                <a:cs typeface="Copperplate Light" charset="0"/>
              </a:rPr>
              <a:t>Militarium</a:t>
            </a:r>
            <a:endParaRPr lang="en-US" sz="6000" dirty="0">
              <a:effectLst>
                <a:glow rad="139700">
                  <a:schemeClr val="accent4">
                    <a:satMod val="175000"/>
                    <a:alpha val="40000"/>
                  </a:schemeClr>
                </a:glow>
              </a:effectLst>
              <a:latin typeface="Copperplate Gothic Light" panose="020E0507020206020404" pitchFamily="34" charset="0"/>
              <a:ea typeface="Copperplate Light" charset="0"/>
              <a:cs typeface="Copperplate Light" charset="0"/>
            </a:endParaRPr>
          </a:p>
        </p:txBody>
      </p:sp>
    </p:spTree>
    <p:extLst>
      <p:ext uri="{BB962C8B-B14F-4D97-AF65-F5344CB8AC3E}">
        <p14:creationId xmlns:p14="http://schemas.microsoft.com/office/powerpoint/2010/main" val="44564099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randombar(horizontal)">
                                      <p:cBhvr>
                                        <p:cTn id="22" dur="500"/>
                                        <p:tgtEl>
                                          <p:spTgt spid="6"/>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randombar(horizontal)">
                                      <p:cBhvr>
                                        <p:cTn id="25" dur="500"/>
                                        <p:tgtEl>
                                          <p:spTgt spid="7"/>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horizontal)">
                                      <p:cBhvr>
                                        <p:cTn id="28" dur="500"/>
                                        <p:tgtEl>
                                          <p:spTgt spid="13"/>
                                        </p:tgtEl>
                                      </p:cBhvr>
                                    </p:animEffect>
                                  </p:childTnLst>
                                </p:cTn>
                              </p:par>
                              <p:par>
                                <p:cTn id="29" presetID="14" presetClass="entr" presetSubtype="1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randombar(horizontal)">
                                      <p:cBhvr>
                                        <p:cTn id="31" dur="500"/>
                                        <p:tgtEl>
                                          <p:spTgt spid="12"/>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randombar(horizontal)">
                                      <p:cBhvr>
                                        <p:cTn id="34" dur="500"/>
                                        <p:tgtEl>
                                          <p:spTgt spid="11"/>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randombar(horizontal)">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6" grpId="0" animBg="1"/>
      <p:bldP spid="9" grpId="0" animBg="1"/>
      <p:bldP spid="11" grpId="0" animBg="1"/>
      <p:bldP spid="13" grpId="0" animBg="1"/>
      <p:bldP spid="7" grpId="0" animBg="1"/>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52583"/>
            <a:ext cx="9601200" cy="822036"/>
          </a:xfrm>
        </p:spPr>
        <p:txBody>
          <a:bodyPr/>
          <a:lstStyle/>
          <a:p>
            <a:r>
              <a:rPr lang="en-US" sz="4000" dirty="0">
                <a:latin typeface="Copperplate Gothic Light" panose="020E0507020206020404" pitchFamily="34" charset="0"/>
                <a:ea typeface="Copperplate Light" charset="0"/>
                <a:cs typeface="Copperplate Light" charset="0"/>
              </a:rPr>
              <a:t>Features</a:t>
            </a:r>
          </a:p>
        </p:txBody>
      </p:sp>
      <p:sp>
        <p:nvSpPr>
          <p:cNvPr id="3" name="Content Placeholder 2"/>
          <p:cNvSpPr>
            <a:spLocks noGrp="1"/>
          </p:cNvSpPr>
          <p:nvPr>
            <p:ph idx="1"/>
          </p:nvPr>
        </p:nvSpPr>
        <p:spPr>
          <a:xfrm>
            <a:off x="1371600" y="1274619"/>
            <a:ext cx="9601200" cy="4969164"/>
          </a:xfrm>
        </p:spPr>
        <p:txBody>
          <a:bodyPr/>
          <a:lstStyle/>
          <a:p>
            <a:r>
              <a:rPr lang="en-US" dirty="0" smtClean="0"/>
              <a:t>Fast and easy to learn and play</a:t>
            </a:r>
          </a:p>
          <a:p>
            <a:r>
              <a:rPr lang="en-US" dirty="0" smtClean="0"/>
              <a:t>2 levels (easy and difficult)</a:t>
            </a:r>
          </a:p>
          <a:p>
            <a:r>
              <a:rPr lang="en-US" dirty="0" smtClean="0"/>
              <a:t>Engages up to 8 players – perfect for ice breaking and parties!</a:t>
            </a:r>
          </a:p>
          <a:p>
            <a:r>
              <a:rPr lang="en-US" dirty="0" smtClean="0"/>
              <a:t>Interesting Board Design</a:t>
            </a:r>
          </a:p>
          <a:p>
            <a:r>
              <a:rPr lang="en-US" dirty="0" smtClean="0"/>
              <a:t>Innovative game mechanism </a:t>
            </a:r>
          </a:p>
          <a:p>
            <a:r>
              <a:rPr lang="en-US" dirty="0" smtClean="0"/>
              <a:t>Language Independent – Universally played</a:t>
            </a:r>
          </a:p>
          <a:p>
            <a:r>
              <a:rPr lang="en-US" dirty="0" smtClean="0"/>
              <a:t>Game play is </a:t>
            </a:r>
            <a:r>
              <a:rPr lang="en-US" dirty="0"/>
              <a:t>c</a:t>
            </a:r>
            <a:r>
              <a:rPr lang="en-US" dirty="0" smtClean="0"/>
              <a:t>hallenging and strategic</a:t>
            </a:r>
          </a:p>
          <a:p>
            <a:r>
              <a:rPr lang="en-US" dirty="0" smtClean="0"/>
              <a:t>Affordable</a:t>
            </a:r>
          </a:p>
          <a:p>
            <a:r>
              <a:rPr lang="en-US" dirty="0"/>
              <a:t>Ages 8+</a:t>
            </a:r>
          </a:p>
          <a:p>
            <a:endParaRPr lang="en-US" dirty="0" smtClean="0"/>
          </a:p>
          <a:p>
            <a:endParaRPr lang="en-US" dirty="0" smtClean="0"/>
          </a:p>
          <a:p>
            <a:endParaRPr lang="en-US" dirty="0"/>
          </a:p>
        </p:txBody>
      </p:sp>
      <p:sp>
        <p:nvSpPr>
          <p:cNvPr id="4" name="Footer Placeholder 3"/>
          <p:cNvSpPr>
            <a:spLocks noGrp="1"/>
          </p:cNvSpPr>
          <p:nvPr>
            <p:ph type="ftr" sz="quarter" idx="11"/>
          </p:nvPr>
        </p:nvSpPr>
        <p:spPr/>
        <p:txBody>
          <a:bodyPr/>
          <a:lstStyle/>
          <a:p>
            <a:r>
              <a:rPr lang="nl-NL" smtClean="0"/>
              <a:t>Team M!M [ EGR 7020 - Spring'16 ]</a:t>
            </a:r>
            <a:endParaRPr lang="en-US" dirty="0"/>
          </a:p>
        </p:txBody>
      </p:sp>
    </p:spTree>
    <p:extLst>
      <p:ext uri="{BB962C8B-B14F-4D97-AF65-F5344CB8AC3E}">
        <p14:creationId xmlns:p14="http://schemas.microsoft.com/office/powerpoint/2010/main" val="17826513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2" y="545699"/>
            <a:ext cx="9601200" cy="468745"/>
          </a:xfrm>
        </p:spPr>
        <p:txBody>
          <a:bodyPr>
            <a:normAutofit fontScale="90000"/>
          </a:bodyPr>
          <a:lstStyle/>
          <a:p>
            <a:r>
              <a:rPr lang="en-US" sz="4000" dirty="0">
                <a:latin typeface="Copperplate Gothic Light" panose="020E0507020206020404" pitchFamily="34" charset="0"/>
                <a:ea typeface="Copperplate" charset="0"/>
                <a:cs typeface="Copperplate" charset="0"/>
              </a:rPr>
              <a:t>Competitors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30779958"/>
              </p:ext>
            </p:extLst>
          </p:nvPr>
        </p:nvGraphicFramePr>
        <p:xfrm>
          <a:off x="1371600" y="1238250"/>
          <a:ext cx="9601202" cy="4511040"/>
        </p:xfrm>
        <a:graphic>
          <a:graphicData uri="http://schemas.openxmlformats.org/drawingml/2006/table">
            <a:tbl>
              <a:tblPr firstRow="1" bandRow="1">
                <a:tableStyleId>{5C22544A-7EE6-4342-B048-85BDC9FD1C3A}</a:tableStyleId>
              </a:tblPr>
              <a:tblGrid>
                <a:gridCol w="1554659"/>
                <a:gridCol w="815692"/>
                <a:gridCol w="1033249"/>
                <a:gridCol w="1373444"/>
                <a:gridCol w="985290"/>
                <a:gridCol w="1215739"/>
                <a:gridCol w="1283854"/>
                <a:gridCol w="1339275"/>
              </a:tblGrid>
              <a:tr h="375920">
                <a:tc>
                  <a:txBody>
                    <a:bodyPr/>
                    <a:lstStyle/>
                    <a:p>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LUDO</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CHECKERS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REVERSI</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King me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900" dirty="0" smtClean="0"/>
                        <a:t>Backgammon</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kern="1200" dirty="0" smtClean="0">
                          <a:solidFill>
                            <a:schemeClr val="lt1"/>
                          </a:solidFill>
                          <a:effectLst/>
                          <a:latin typeface="+mn-lt"/>
                          <a:ea typeface="+mn-ea"/>
                          <a:cs typeface="+mn-cs"/>
                        </a:rPr>
                        <a:t>The Doom that came to Atlantic City</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kern="1200" dirty="0" smtClean="0">
                          <a:solidFill>
                            <a:schemeClr val="lt1"/>
                          </a:solidFill>
                          <a:effectLst/>
                          <a:latin typeface="+mn-lt"/>
                          <a:ea typeface="+mn-ea"/>
                          <a:cs typeface="+mn-cs"/>
                        </a:rPr>
                        <a:t>Dread ball: The futuristic sports game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60400">
                <a:tc>
                  <a:txBody>
                    <a:bodyPr/>
                    <a:lstStyle/>
                    <a:p>
                      <a:r>
                        <a:rPr lang="en-US" sz="1900" dirty="0" smtClean="0"/>
                        <a:t>Maximum</a:t>
                      </a:r>
                      <a:r>
                        <a:rPr lang="en-US" sz="1900" baseline="0" dirty="0" smtClean="0"/>
                        <a:t> # of Players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4</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kern="1200" dirty="0" smtClean="0">
                          <a:solidFill>
                            <a:schemeClr val="dk1"/>
                          </a:solidFill>
                          <a:effectLst/>
                          <a:latin typeface="+mn-lt"/>
                          <a:ea typeface="+mn-ea"/>
                          <a:cs typeface="+mn-cs"/>
                        </a:rPr>
                        <a:t>3-6</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2-4</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60400">
                <a:tc>
                  <a:txBody>
                    <a:bodyPr/>
                    <a:lstStyle/>
                    <a:p>
                      <a:r>
                        <a:rPr lang="en-US" sz="1900" dirty="0" smtClean="0"/>
                        <a:t>#</a:t>
                      </a:r>
                      <a:r>
                        <a:rPr lang="en-US" sz="1900" baseline="0" dirty="0" smtClean="0"/>
                        <a:t> of Levels in game</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944880">
                <a:tc>
                  <a:txBody>
                    <a:bodyPr/>
                    <a:lstStyle/>
                    <a:p>
                      <a:r>
                        <a:rPr lang="en-US" sz="1900" dirty="0" smtClean="0"/>
                        <a:t>Game time (minutes)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&lt;120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&lt;60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&lt;60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&lt;30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&lt;30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&lt;45</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&lt;90</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5920">
                <a:tc>
                  <a:txBody>
                    <a:bodyPr/>
                    <a:lstStyle/>
                    <a:p>
                      <a:r>
                        <a:rPr lang="en-US" sz="1900" dirty="0" smtClean="0"/>
                        <a:t>Price ($$)</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24.96</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14.99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19.99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9.99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52.99</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57.28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56.85</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5920">
                <a:tc>
                  <a:txBody>
                    <a:bodyPr/>
                    <a:lstStyle/>
                    <a:p>
                      <a:r>
                        <a:rPr lang="en-US" sz="1900" dirty="0" smtClean="0"/>
                        <a:t>Ages</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6+</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8+</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6+</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smtClean="0"/>
                        <a:t>12+</a:t>
                      </a:r>
                      <a:endParaRPr lang="en-US" sz="19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4" name="Footer Placeholder 3"/>
          <p:cNvSpPr>
            <a:spLocks noGrp="1"/>
          </p:cNvSpPr>
          <p:nvPr>
            <p:ph type="ftr" sz="quarter" idx="11"/>
          </p:nvPr>
        </p:nvSpPr>
        <p:spPr/>
        <p:txBody>
          <a:bodyPr/>
          <a:lstStyle/>
          <a:p>
            <a:r>
              <a:rPr lang="nl-NL" smtClean="0"/>
              <a:t>Team M!M [ EGR 7020 - Spring'16 ]</a:t>
            </a:r>
            <a:endParaRPr lang="en-US" dirty="0"/>
          </a:p>
        </p:txBody>
      </p:sp>
    </p:spTree>
    <p:extLst>
      <p:ext uri="{BB962C8B-B14F-4D97-AF65-F5344CB8AC3E}">
        <p14:creationId xmlns:p14="http://schemas.microsoft.com/office/powerpoint/2010/main" val="23843631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1" y="685800"/>
            <a:ext cx="9078687" cy="678976"/>
          </a:xfrm>
        </p:spPr>
        <p:txBody>
          <a:bodyPr>
            <a:normAutofit fontScale="90000"/>
          </a:bodyPr>
          <a:lstStyle/>
          <a:p>
            <a:r>
              <a:rPr lang="en-US" dirty="0" smtClean="0">
                <a:latin typeface="Copperplate Gothic Light" panose="020E0507020206020404" pitchFamily="34" charset="0"/>
                <a:ea typeface="Copperplate Light" charset="0"/>
                <a:cs typeface="Copperplate Light" charset="0"/>
              </a:rPr>
              <a:t>Concepts</a:t>
            </a:r>
            <a:endParaRPr lang="en-US" dirty="0">
              <a:latin typeface="Copperplate Gothic Light" panose="020E0507020206020404" pitchFamily="34" charset="0"/>
              <a:ea typeface="Copperplate Light" charset="0"/>
              <a:cs typeface="Copperplate Light" charset="0"/>
            </a:endParaRPr>
          </a:p>
        </p:txBody>
      </p:sp>
      <p:sp>
        <p:nvSpPr>
          <p:cNvPr id="3" name="Content Placeholder 2"/>
          <p:cNvSpPr>
            <a:spLocks noGrp="1"/>
          </p:cNvSpPr>
          <p:nvPr>
            <p:ph idx="1"/>
          </p:nvPr>
        </p:nvSpPr>
        <p:spPr>
          <a:xfrm>
            <a:off x="1371600" y="1364776"/>
            <a:ext cx="9601200" cy="4502624"/>
          </a:xfrm>
        </p:spPr>
        <p:txBody>
          <a:bodyPr>
            <a:normAutofit/>
          </a:bodyPr>
          <a:lstStyle/>
          <a:p>
            <a:pPr marL="285744" indent="-285744">
              <a:lnSpc>
                <a:spcPct val="100000"/>
              </a:lnSpc>
              <a:spcBef>
                <a:spcPts val="0"/>
              </a:spcBef>
              <a:spcAft>
                <a:spcPts val="0"/>
              </a:spcAft>
              <a:buFont typeface="Arial" panose="020B0604020202020204" pitchFamily="34" charset="0"/>
              <a:buChar char="•"/>
            </a:pPr>
            <a:endParaRPr lang="en-US" b="1" dirty="0" smtClean="0">
              <a:solidFill>
                <a:prstClr val="black"/>
              </a:solidFill>
              <a:latin typeface="Calibri" panose="020F0502020204030204"/>
            </a:endParaRPr>
          </a:p>
          <a:p>
            <a:endParaRPr lang="en-US" b="1" dirty="0">
              <a:latin typeface="Copperplate Gothic Light" panose="020E0507020206020404" pitchFamily="34" charset="0"/>
            </a:endParaRPr>
          </a:p>
        </p:txBody>
      </p:sp>
      <p:sp>
        <p:nvSpPr>
          <p:cNvPr id="4" name="Footer Placeholder 3"/>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823945419"/>
              </p:ext>
            </p:extLst>
          </p:nvPr>
        </p:nvGraphicFramePr>
        <p:xfrm>
          <a:off x="1568391" y="1364776"/>
          <a:ext cx="8127999" cy="4302760"/>
        </p:xfrm>
        <a:graphic>
          <a:graphicData uri="http://schemas.openxmlformats.org/drawingml/2006/table">
            <a:tbl>
              <a:tblPr firstRow="1" bandRow="1">
                <a:tableStyleId>{5C22544A-7EE6-4342-B048-85BDC9FD1C3A}</a:tableStyleId>
              </a:tblPr>
              <a:tblGrid>
                <a:gridCol w="2709333"/>
                <a:gridCol w="2709333"/>
                <a:gridCol w="2709333"/>
              </a:tblGrid>
              <a:tr h="370840">
                <a:tc>
                  <a:txBody>
                    <a:bodyPr/>
                    <a:lstStyle/>
                    <a:p>
                      <a:r>
                        <a:rPr lang="en-US" b="1" dirty="0" smtClean="0">
                          <a:solidFill>
                            <a:prstClr val="black"/>
                          </a:solidFill>
                          <a:latin typeface="Calibri" panose="020F0502020204030204"/>
                        </a:rPr>
                        <a:t>Concept A</a:t>
                      </a:r>
                      <a:endParaRPr lang="en-US" dirty="0"/>
                    </a:p>
                  </a:txBody>
                  <a:tcPr/>
                </a:tc>
                <a:tc>
                  <a:txBody>
                    <a:bodyPr/>
                    <a:lstStyle/>
                    <a:p>
                      <a:r>
                        <a:rPr lang="en-US" b="1" dirty="0" smtClean="0">
                          <a:solidFill>
                            <a:prstClr val="black"/>
                          </a:solidFill>
                          <a:latin typeface="Calibri" panose="020F0502020204030204"/>
                        </a:rPr>
                        <a:t>Concept B</a:t>
                      </a:r>
                      <a:endParaRPr lang="en-US" dirty="0"/>
                    </a:p>
                  </a:txBody>
                  <a:tcPr/>
                </a:tc>
                <a:tc>
                  <a:txBody>
                    <a:bodyPr/>
                    <a:lstStyle/>
                    <a:p>
                      <a:r>
                        <a:rPr lang="en-US" b="1" dirty="0" smtClean="0">
                          <a:solidFill>
                            <a:prstClr val="black"/>
                          </a:solidFill>
                          <a:latin typeface="Calibri" panose="020F0502020204030204"/>
                        </a:rPr>
                        <a:t>Concept C</a:t>
                      </a:r>
                      <a:r>
                        <a:rPr lang="en-US" dirty="0" smtClean="0">
                          <a:solidFill>
                            <a:prstClr val="black"/>
                          </a:solidFill>
                          <a:latin typeface="Calibri" panose="020F0502020204030204"/>
                        </a:rPr>
                        <a:t>:</a:t>
                      </a:r>
                      <a:endParaRPr lang="en-US" dirty="0"/>
                    </a:p>
                  </a:txBody>
                  <a:tcPr/>
                </a:tc>
              </a:tr>
              <a:tr h="370840">
                <a:tc>
                  <a:txBody>
                    <a:bodyPr/>
                    <a:lstStyle/>
                    <a:p>
                      <a:pPr marL="285744" indent="-285744">
                        <a:lnSpc>
                          <a:spcPct val="100000"/>
                        </a:lnSpc>
                        <a:spcBef>
                          <a:spcPts val="0"/>
                        </a:spcBef>
                        <a:spcAft>
                          <a:spcPts val="0"/>
                        </a:spcAft>
                        <a:buFont typeface="Arial" panose="020B0604020202020204" pitchFamily="34" charset="0"/>
                        <a:buChar char="•"/>
                      </a:pPr>
                      <a:r>
                        <a:rPr lang="en-US" sz="1200" dirty="0" smtClean="0">
                          <a:solidFill>
                            <a:prstClr val="black"/>
                          </a:solidFill>
                          <a:latin typeface="Copperplate Gothic Light" panose="020E0507020206020404" pitchFamily="34" charset="0"/>
                        </a:rPr>
                        <a:t>A four-player board game which is similar to Trouble game.</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1 or 2 dice number, he/she gets to move one step backward.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3 or 4 dice number, he/she gets to move one step forward.</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5 or 6 dice number, he/she gets to move two steps forward.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When a player comes across a ladder, he/she can move an extra step forward.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When a player enters danger block, then the player have to miss a turn.</a:t>
                      </a:r>
                    </a:p>
                    <a:p>
                      <a:endParaRPr lang="en-US" sz="1200" dirty="0">
                        <a:latin typeface="Copperplate Gothic Light" panose="020E0507020206020404" pitchFamily="34" charset="0"/>
                      </a:endParaRPr>
                    </a:p>
                  </a:txBody>
                  <a:tcPr/>
                </a:tc>
                <a:tc>
                  <a:txBody>
                    <a:bodyPr/>
                    <a:lstStyle/>
                    <a:p>
                      <a:pPr marL="285744" indent="-285744">
                        <a:lnSpc>
                          <a:spcPct val="100000"/>
                        </a:lnSpc>
                        <a:spcBef>
                          <a:spcPts val="0"/>
                        </a:spcBef>
                        <a:spcAft>
                          <a:spcPts val="0"/>
                        </a:spcAft>
                        <a:buFont typeface="Arial" panose="020B0604020202020204" pitchFamily="34" charset="0"/>
                        <a:buChar char="•"/>
                      </a:pPr>
                      <a:r>
                        <a:rPr lang="en-US" sz="1200" dirty="0" smtClean="0">
                          <a:solidFill>
                            <a:prstClr val="black"/>
                          </a:solidFill>
                          <a:latin typeface="Copperplate Gothic Light" panose="020E0507020206020404" pitchFamily="34" charset="0"/>
                        </a:rPr>
                        <a:t>A multi-players board game (&gt;6 players). Instead of a square board, we will develop a circular board.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two levels of difficulty.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This game can be played in less than 120 minutes.</a:t>
                      </a:r>
                    </a:p>
                    <a:p>
                      <a:endParaRPr lang="en-US" sz="1200" dirty="0">
                        <a:latin typeface="Copperplate Gothic Light" panose="020E0507020206020404" pitchFamily="34" charset="0"/>
                      </a:endParaRPr>
                    </a:p>
                  </a:txBody>
                  <a:tcPr/>
                </a:tc>
                <a:tc>
                  <a:txBody>
                    <a:bodyPr/>
                    <a:lstStyle/>
                    <a:p>
                      <a:pPr marL="285744" indent="-285744">
                        <a:lnSpc>
                          <a:spcPct val="100000"/>
                        </a:lnSpc>
                        <a:spcBef>
                          <a:spcPts val="0"/>
                        </a:spcBef>
                        <a:spcAft>
                          <a:spcPts val="0"/>
                        </a:spcAft>
                        <a:buFont typeface="Arial" panose="020B0604020202020204" pitchFamily="34" charset="0"/>
                        <a:buChar char="•"/>
                      </a:pPr>
                      <a:r>
                        <a:rPr lang="en-US" sz="1200" dirty="0" smtClean="0">
                          <a:solidFill>
                            <a:prstClr val="black"/>
                          </a:solidFill>
                          <a:latin typeface="Copperplate Gothic Light" panose="020E0507020206020404" pitchFamily="34" charset="0"/>
                        </a:rPr>
                        <a:t>A two-player board</a:t>
                      </a:r>
                      <a:r>
                        <a:rPr lang="en-US" sz="1200" baseline="0" dirty="0" smtClean="0">
                          <a:solidFill>
                            <a:prstClr val="black"/>
                          </a:solidFill>
                          <a:latin typeface="Copperplate Gothic Light" panose="020E0507020206020404" pitchFamily="34" charset="0"/>
                        </a:rPr>
                        <a:t> game.</a:t>
                      </a:r>
                      <a:endParaRPr lang="en-US" sz="1200" dirty="0" smtClean="0">
                        <a:solidFill>
                          <a:prstClr val="black"/>
                        </a:solidFill>
                        <a:latin typeface="Copperplate Gothic Light" panose="020E0507020206020404" pitchFamily="34" charset="0"/>
                      </a:endParaRP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The board is filled with block of letters in random order. The player has to make words out of the connecting letters. </a:t>
                      </a:r>
                    </a:p>
                    <a:p>
                      <a:pPr marL="742932" lvl="1" indent="-285744">
                        <a:lnSpc>
                          <a:spcPct val="100000"/>
                        </a:lnSpc>
                        <a:spcBef>
                          <a:spcPts val="0"/>
                        </a:spcBef>
                        <a:spcAft>
                          <a:spcPts val="0"/>
                        </a:spcAft>
                        <a:buFont typeface="Wingdings" panose="05000000000000000000" pitchFamily="2" charset="2"/>
                        <a:buChar char="Ø"/>
                      </a:pPr>
                      <a:r>
                        <a:rPr lang="en-US" sz="1200" i="0" dirty="0" smtClean="0">
                          <a:solidFill>
                            <a:prstClr val="black"/>
                          </a:solidFill>
                          <a:latin typeface="Copperplate Gothic Light" panose="020E0507020206020404" pitchFamily="34" charset="0"/>
                        </a:rPr>
                        <a:t>More letter words will get more points. Once the word is made, the letters are removed and the letters above will be moved into the empty spaces. This can go until the board is empty or no more words can be formed.</a:t>
                      </a:r>
                    </a:p>
                    <a:p>
                      <a:endParaRPr lang="en-US" sz="1200" dirty="0">
                        <a:latin typeface="Copperplate Gothic Light" panose="020E0507020206020404" pitchFamily="34" charset="0"/>
                      </a:endParaRPr>
                    </a:p>
                  </a:txBody>
                  <a:tcPr/>
                </a:tc>
              </a:tr>
            </a:tbl>
          </a:graphicData>
        </a:graphic>
      </p:graphicFrame>
    </p:spTree>
    <p:extLst>
      <p:ext uri="{BB962C8B-B14F-4D97-AF65-F5344CB8AC3E}">
        <p14:creationId xmlns:p14="http://schemas.microsoft.com/office/powerpoint/2010/main" val="15786745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71600" y="1173020"/>
            <a:ext cx="9601200" cy="4694381"/>
          </a:xfrm>
        </p:spPr>
        <p:txBody>
          <a:bodyPr/>
          <a:lstStyle/>
          <a:p>
            <a:pPr marL="0" indent="0">
              <a:buNone/>
            </a:pPr>
            <a:r>
              <a:rPr lang="en-US" dirty="0"/>
              <a:t>Table: </a:t>
            </a:r>
            <a:r>
              <a:rPr lang="en-US" dirty="0" smtClean="0"/>
              <a:t>Concepts </a:t>
            </a:r>
            <a:r>
              <a:rPr lang="en-US" dirty="0"/>
              <a:t>A, B and C are screened to select the best fit </a:t>
            </a:r>
            <a:r>
              <a:rPr lang="en-US" dirty="0" smtClean="0"/>
              <a:t>concept</a:t>
            </a:r>
          </a:p>
          <a:p>
            <a:pPr marL="0" indent="0">
              <a:buNone/>
            </a:pPr>
            <a:endParaRPr lang="en-US" dirty="0"/>
          </a:p>
        </p:txBody>
      </p:sp>
      <p:sp>
        <p:nvSpPr>
          <p:cNvPr id="4" name="Footer Placeholder 3"/>
          <p:cNvSpPr>
            <a:spLocks noGrp="1"/>
          </p:cNvSpPr>
          <p:nvPr>
            <p:ph type="ftr" sz="quarter" idx="11"/>
          </p:nvPr>
        </p:nvSpPr>
        <p:spPr>
          <a:xfrm>
            <a:off x="2893564" y="6324077"/>
            <a:ext cx="6280831" cy="404614"/>
          </a:xfrm>
        </p:spPr>
        <p:txBody>
          <a:bodyPr/>
          <a:lstStyle/>
          <a:p>
            <a:r>
              <a:rPr lang="nl-NL" smtClean="0"/>
              <a:t>Team M!M [ EGR 7020 - Spring'16 ]</a:t>
            </a:r>
            <a:endParaRPr lang="en-US" dirty="0"/>
          </a:p>
        </p:txBody>
      </p:sp>
      <p:graphicFrame>
        <p:nvGraphicFramePr>
          <p:cNvPr id="15" name="Object 14"/>
          <p:cNvGraphicFramePr>
            <a:graphicFrameLocks noChangeAspect="1"/>
          </p:cNvGraphicFramePr>
          <p:nvPr>
            <p:extLst>
              <p:ext uri="{D42A27DB-BD31-4B8C-83A1-F6EECF244321}">
                <p14:modId xmlns:p14="http://schemas.microsoft.com/office/powerpoint/2010/main" val="1603956014"/>
              </p:ext>
            </p:extLst>
          </p:nvPr>
        </p:nvGraphicFramePr>
        <p:xfrm>
          <a:off x="2062163" y="1698625"/>
          <a:ext cx="7943850" cy="3843338"/>
        </p:xfrm>
        <a:graphic>
          <a:graphicData uri="http://schemas.openxmlformats.org/presentationml/2006/ole">
            <mc:AlternateContent xmlns:mc="http://schemas.openxmlformats.org/markup-compatibility/2006">
              <mc:Choice xmlns:v="urn:schemas-microsoft-com:vml" Requires="v">
                <p:oleObj spid="_x0000_s3124" name="Worksheet" r:id="rId4" imgW="6484703" imgH="3322296" progId="Excel.Sheet.12">
                  <p:embed/>
                </p:oleObj>
              </mc:Choice>
              <mc:Fallback>
                <p:oleObj name="Worksheet" r:id="rId4" imgW="6484703" imgH="3322296" progId="Excel.Sheet.12">
                  <p:embed/>
                  <p:pic>
                    <p:nvPicPr>
                      <p:cNvPr id="0" name=""/>
                      <p:cNvPicPr/>
                      <p:nvPr/>
                    </p:nvPicPr>
                    <p:blipFill>
                      <a:blip r:embed="rId5"/>
                      <a:stretch>
                        <a:fillRect/>
                      </a:stretch>
                    </p:blipFill>
                    <p:spPr>
                      <a:xfrm>
                        <a:off x="2062163" y="1698625"/>
                        <a:ext cx="7943850" cy="3843338"/>
                      </a:xfrm>
                      <a:prstGeom prst="rect">
                        <a:avLst/>
                      </a:prstGeom>
                    </p:spPr>
                  </p:pic>
                </p:oleObj>
              </mc:Fallback>
            </mc:AlternateContent>
          </a:graphicData>
        </a:graphic>
      </p:graphicFrame>
      <p:sp>
        <p:nvSpPr>
          <p:cNvPr id="16" name="Title 1"/>
          <p:cNvSpPr>
            <a:spLocks noGrp="1"/>
          </p:cNvSpPr>
          <p:nvPr>
            <p:ph type="title"/>
          </p:nvPr>
        </p:nvSpPr>
        <p:spPr>
          <a:xfrm>
            <a:off x="1371601" y="494041"/>
            <a:ext cx="9078687" cy="678976"/>
          </a:xfrm>
        </p:spPr>
        <p:txBody>
          <a:bodyPr>
            <a:normAutofit fontScale="90000"/>
          </a:bodyPr>
          <a:lstStyle/>
          <a:p>
            <a:r>
              <a:rPr lang="en-US" dirty="0" smtClean="0">
                <a:latin typeface="Copperplate Gothic Light" panose="020E0507020206020404" pitchFamily="34" charset="0"/>
                <a:ea typeface="Copperplate Light" charset="0"/>
                <a:cs typeface="Copperplate Light" charset="0"/>
              </a:rPr>
              <a:t>Concept Comparison</a:t>
            </a:r>
            <a:endParaRPr lang="en-US" dirty="0">
              <a:latin typeface="Copperplate Gothic Light" panose="020E0507020206020404" pitchFamily="34" charset="0"/>
              <a:ea typeface="Copperplate Light" charset="0"/>
              <a:cs typeface="Copperplate Light" charset="0"/>
            </a:endParaRPr>
          </a:p>
        </p:txBody>
      </p:sp>
    </p:spTree>
    <p:extLst>
      <p:ext uri="{BB962C8B-B14F-4D97-AF65-F5344CB8AC3E}">
        <p14:creationId xmlns:p14="http://schemas.microsoft.com/office/powerpoint/2010/main" val="34835515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1" y="443348"/>
            <a:ext cx="9601125" cy="732505"/>
          </a:xfrm>
        </p:spPr>
        <p:txBody>
          <a:bodyPr>
            <a:normAutofit/>
          </a:bodyPr>
          <a:lstStyle/>
          <a:p>
            <a:r>
              <a:rPr lang="en-US" dirty="0" smtClean="0">
                <a:latin typeface="Copperplate Gothic Light" panose="020E0507020206020404" pitchFamily="34" charset="0"/>
              </a:rPr>
              <a:t>Game components - Blueprints</a:t>
            </a:r>
            <a:endParaRPr lang="en-US" dirty="0">
              <a:latin typeface="Copperplate Gothic Light" panose="020E0507020206020404" pitchFamily="34" charset="0"/>
            </a:endParaRPr>
          </a:p>
        </p:txBody>
      </p:sp>
      <p:sp>
        <p:nvSpPr>
          <p:cNvPr id="3" name="Content Placeholder 2"/>
          <p:cNvSpPr>
            <a:spLocks noGrp="1"/>
          </p:cNvSpPr>
          <p:nvPr>
            <p:ph idx="1"/>
          </p:nvPr>
        </p:nvSpPr>
        <p:spPr>
          <a:xfrm>
            <a:off x="844733" y="1175852"/>
            <a:ext cx="11347269" cy="5021751"/>
          </a:xfrm>
        </p:spPr>
        <p:txBody>
          <a:bodyPr>
            <a:normAutofit/>
          </a:bodyPr>
          <a:lstStyle/>
          <a:p>
            <a:pPr marL="0" indent="0">
              <a:buNone/>
            </a:pPr>
            <a:r>
              <a:rPr lang="en-US" sz="1800" dirty="0" smtClean="0"/>
              <a:t>                                  Main </a:t>
            </a:r>
            <a:r>
              <a:rPr lang="en-US" sz="1800" dirty="0"/>
              <a:t>Board</a:t>
            </a:r>
          </a:p>
          <a:p>
            <a:endParaRPr lang="en-US" dirty="0" smtClean="0"/>
          </a:p>
        </p:txBody>
      </p:sp>
      <p:sp>
        <p:nvSpPr>
          <p:cNvPr id="4" name="Footer Placeholder 3"/>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8472" y="1522467"/>
            <a:ext cx="4235432" cy="4135853"/>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9387" y="1522470"/>
            <a:ext cx="2651160" cy="2190089"/>
          </a:xfrm>
          <a:prstGeom prst="rect">
            <a:avLst/>
          </a:prstGeom>
        </p:spPr>
      </p:pic>
      <p:cxnSp>
        <p:nvCxnSpPr>
          <p:cNvPr id="9" name="Straight Arrow Connector 8"/>
          <p:cNvCxnSpPr>
            <a:stCxn id="8" idx="1"/>
          </p:cNvCxnSpPr>
          <p:nvPr/>
        </p:nvCxnSpPr>
        <p:spPr>
          <a:xfrm flipH="1">
            <a:off x="4888512" y="2617511"/>
            <a:ext cx="2250877" cy="10950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180113" y="1185355"/>
            <a:ext cx="569708" cy="369332"/>
          </a:xfrm>
          <a:prstGeom prst="rect">
            <a:avLst/>
          </a:prstGeom>
          <a:noFill/>
        </p:spPr>
        <p:txBody>
          <a:bodyPr wrap="none" rtlCol="0">
            <a:spAutoFit/>
          </a:bodyPr>
          <a:lstStyle/>
          <a:p>
            <a:r>
              <a:rPr lang="en-US" dirty="0"/>
              <a:t>Tray</a:t>
            </a: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5921" y="4222419"/>
            <a:ext cx="1926351" cy="2001473"/>
          </a:xfrm>
          <a:prstGeom prst="rect">
            <a:avLst/>
          </a:prstGeom>
        </p:spPr>
      </p:pic>
      <p:grpSp>
        <p:nvGrpSpPr>
          <p:cNvPr id="15" name="Group 14"/>
          <p:cNvGrpSpPr/>
          <p:nvPr/>
        </p:nvGrpSpPr>
        <p:grpSpPr>
          <a:xfrm>
            <a:off x="8887532" y="4118050"/>
            <a:ext cx="2085195" cy="2105841"/>
            <a:chOff x="4290760" y="1709497"/>
            <a:chExt cx="3610479" cy="3439005"/>
          </a:xfrm>
        </p:grpSpPr>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0760" y="1709497"/>
              <a:ext cx="3610479" cy="3439005"/>
            </a:xfrm>
            <a:prstGeom prst="rect">
              <a:avLst/>
            </a:prstGeom>
          </p:spPr>
        </p:pic>
        <p:sp>
          <p:nvSpPr>
            <p:cNvPr id="17" name="TextBox 16"/>
            <p:cNvSpPr txBox="1"/>
            <p:nvPr/>
          </p:nvSpPr>
          <p:spPr>
            <a:xfrm>
              <a:off x="6984997" y="2146300"/>
              <a:ext cx="886628" cy="502624"/>
            </a:xfrm>
            <a:prstGeom prst="rect">
              <a:avLst/>
            </a:prstGeom>
            <a:noFill/>
          </p:spPr>
          <p:txBody>
            <a:bodyPr wrap="none" rtlCol="0">
              <a:spAutoFit/>
            </a:bodyPr>
            <a:lstStyle/>
            <a:p>
              <a:r>
                <a:rPr lang="en-US" sz="1400" b="1" dirty="0"/>
                <a:t>1.5”</a:t>
              </a:r>
            </a:p>
          </p:txBody>
        </p:sp>
        <p:sp>
          <p:nvSpPr>
            <p:cNvPr id="18" name="TextBox 17"/>
            <p:cNvSpPr txBox="1"/>
            <p:nvPr/>
          </p:nvSpPr>
          <p:spPr>
            <a:xfrm rot="16200000">
              <a:off x="5416267" y="4377743"/>
              <a:ext cx="836239" cy="532911"/>
            </a:xfrm>
            <a:prstGeom prst="rect">
              <a:avLst/>
            </a:prstGeom>
            <a:noFill/>
          </p:spPr>
          <p:txBody>
            <a:bodyPr wrap="none" rtlCol="0">
              <a:spAutoFit/>
            </a:bodyPr>
            <a:lstStyle/>
            <a:p>
              <a:r>
                <a:rPr lang="en-US" sz="1400" b="1" dirty="0"/>
                <a:t>1.6”</a:t>
              </a:r>
            </a:p>
          </p:txBody>
        </p:sp>
      </p:grpSp>
      <p:sp>
        <p:nvSpPr>
          <p:cNvPr id="19" name="TextBox 18"/>
          <p:cNvSpPr txBox="1"/>
          <p:nvPr/>
        </p:nvSpPr>
        <p:spPr>
          <a:xfrm>
            <a:off x="8387419" y="3722061"/>
            <a:ext cx="938077" cy="369332"/>
          </a:xfrm>
          <a:prstGeom prst="rect">
            <a:avLst/>
          </a:prstGeom>
          <a:noFill/>
        </p:spPr>
        <p:txBody>
          <a:bodyPr wrap="none" rtlCol="0">
            <a:spAutoFit/>
          </a:bodyPr>
          <a:lstStyle/>
          <a:p>
            <a:r>
              <a:rPr lang="en-US" dirty="0" smtClean="0"/>
              <a:t>Spinner</a:t>
            </a:r>
            <a:endParaRPr lang="en-US" dirty="0"/>
          </a:p>
        </p:txBody>
      </p:sp>
    </p:spTree>
    <p:extLst>
      <p:ext uri="{BB962C8B-B14F-4D97-AF65-F5344CB8AC3E}">
        <p14:creationId xmlns:p14="http://schemas.microsoft.com/office/powerpoint/2010/main" val="3190522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68989" y="450376"/>
            <a:ext cx="9327011" cy="584775"/>
          </a:xfrm>
          <a:prstGeom prst="rect">
            <a:avLst/>
          </a:prstGeom>
          <a:noFill/>
        </p:spPr>
        <p:txBody>
          <a:bodyPr wrap="square" rtlCol="0">
            <a:spAutoFit/>
          </a:bodyPr>
          <a:lstStyle/>
          <a:p>
            <a:r>
              <a:rPr lang="en-US" sz="3200" dirty="0">
                <a:latin typeface="Copperplate Gothic Light" panose="020E0507020206020404" pitchFamily="34" charset="0"/>
                <a:ea typeface="Copperplate Light" charset="0"/>
                <a:cs typeface="Copperplate Light" charset="0"/>
              </a:rPr>
              <a:t>Game Components – Product Material</a:t>
            </a:r>
            <a:endParaRPr lang="en-US" sz="3200" dirty="0">
              <a:latin typeface="Copperplate Gothic Light" panose="020E0507020206020404" pitchFamily="34" charset="0"/>
            </a:endParaRPr>
          </a:p>
        </p:txBody>
      </p:sp>
      <p:sp>
        <p:nvSpPr>
          <p:cNvPr id="5" name="Footer Placeholder 4"/>
          <p:cNvSpPr>
            <a:spLocks noGrp="1"/>
          </p:cNvSpPr>
          <p:nvPr>
            <p:ph type="ftr" sz="quarter" idx="11"/>
          </p:nvPr>
        </p:nvSpPr>
        <p:spPr/>
        <p:txBody>
          <a:bodyPr/>
          <a:lstStyle/>
          <a:p>
            <a:r>
              <a:rPr lang="nl-NL" dirty="0">
                <a:latin typeface="Courier New" panose="02070309020205020404" pitchFamily="49" charset="0"/>
                <a:ea typeface="Copperplate" charset="0"/>
                <a:cs typeface="Courier New" panose="02070309020205020404" pitchFamily="49" charset="0"/>
              </a:rPr>
              <a:t>Team M!M [ EGR 7020 - Spring'16 ]</a:t>
            </a:r>
            <a:endParaRPr lang="en-US" dirty="0">
              <a:latin typeface="Courier New" panose="02070309020205020404" pitchFamily="49" charset="0"/>
              <a:ea typeface="Copperplate" charset="0"/>
              <a:cs typeface="Courier New" panose="02070309020205020404"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798549025"/>
              </p:ext>
            </p:extLst>
          </p:nvPr>
        </p:nvGraphicFramePr>
        <p:xfrm>
          <a:off x="1114565" y="1931877"/>
          <a:ext cx="9181435" cy="3384362"/>
        </p:xfrm>
        <a:graphic>
          <a:graphicData uri="http://schemas.openxmlformats.org/drawingml/2006/table">
            <a:tbl>
              <a:tblPr firstRow="1" bandRow="1">
                <a:tableStyleId>{5940675A-B579-460E-94D1-54222C63F5DA}</a:tableStyleId>
              </a:tblPr>
              <a:tblGrid>
                <a:gridCol w="947800"/>
                <a:gridCol w="3642917"/>
                <a:gridCol w="2295359"/>
                <a:gridCol w="2295359"/>
              </a:tblGrid>
              <a:tr h="660400">
                <a:tc>
                  <a:txBody>
                    <a:bodyPr/>
                    <a:lstStyle/>
                    <a:p>
                      <a:pPr algn="ctr"/>
                      <a:r>
                        <a:rPr lang="en-US" sz="1900" b="1" dirty="0" err="1" smtClean="0">
                          <a:latin typeface="Copperplate Gothic Light" panose="020E0507020206020404" pitchFamily="34" charset="0"/>
                        </a:rPr>
                        <a:t>S.No</a:t>
                      </a:r>
                      <a:endParaRPr lang="en-US" sz="1900" b="1" dirty="0">
                        <a:latin typeface="Copperplate Gothic Light" panose="020E0507020206020404" pitchFamily="34" charset="0"/>
                      </a:endParaRPr>
                    </a:p>
                  </a:txBody>
                  <a:tcPr/>
                </a:tc>
                <a:tc>
                  <a:txBody>
                    <a:bodyPr/>
                    <a:lstStyle/>
                    <a:p>
                      <a:pPr algn="ctr"/>
                      <a:r>
                        <a:rPr lang="en-US" sz="1900" b="1" dirty="0" smtClean="0">
                          <a:latin typeface="Copperplate Gothic Light" panose="020E0507020206020404" pitchFamily="34" charset="0"/>
                        </a:rPr>
                        <a:t>ITEM</a:t>
                      </a:r>
                      <a:endParaRPr lang="en-US" sz="1900" b="1" dirty="0">
                        <a:latin typeface="Copperplate Gothic Light" panose="020E0507020206020404" pitchFamily="34" charset="0"/>
                      </a:endParaRPr>
                    </a:p>
                  </a:txBody>
                  <a:tcPr/>
                </a:tc>
                <a:tc>
                  <a:txBody>
                    <a:bodyPr/>
                    <a:lstStyle/>
                    <a:p>
                      <a:pPr algn="ctr"/>
                      <a:r>
                        <a:rPr lang="en-US" sz="1900" b="1" dirty="0" smtClean="0">
                          <a:latin typeface="Copperplate Gothic Light" panose="020E0507020206020404" pitchFamily="34" charset="0"/>
                        </a:rPr>
                        <a:t>Material</a:t>
                      </a:r>
                      <a:endParaRPr lang="en-US" sz="1900" b="1" dirty="0">
                        <a:latin typeface="Copperplate Gothic Light" panose="020E0507020206020404" pitchFamily="34" charset="0"/>
                      </a:endParaRPr>
                    </a:p>
                  </a:txBody>
                  <a:tcPr/>
                </a:tc>
                <a:tc>
                  <a:txBody>
                    <a:bodyPr/>
                    <a:lstStyle/>
                    <a:p>
                      <a:pPr algn="ctr"/>
                      <a:r>
                        <a:rPr lang="en-US" sz="1900" b="1" dirty="0" smtClean="0">
                          <a:latin typeface="Copperplate Gothic Light" panose="020E0507020206020404" pitchFamily="34" charset="0"/>
                        </a:rPr>
                        <a:t>Blue</a:t>
                      </a:r>
                      <a:r>
                        <a:rPr lang="en-US" sz="1900" b="1" baseline="0" dirty="0" smtClean="0">
                          <a:latin typeface="Copperplate Gothic Light" panose="020E0507020206020404" pitchFamily="34" charset="0"/>
                        </a:rPr>
                        <a:t> </a:t>
                      </a:r>
                      <a:r>
                        <a:rPr lang="en-US" sz="1900" b="1" dirty="0" smtClean="0">
                          <a:latin typeface="Copperplate Gothic Light" panose="020E0507020206020404" pitchFamily="34" charset="0"/>
                        </a:rPr>
                        <a:t>print</a:t>
                      </a:r>
                    </a:p>
                    <a:p>
                      <a:pPr algn="ctr"/>
                      <a:r>
                        <a:rPr lang="en-US" sz="1900" b="1" dirty="0" smtClean="0">
                          <a:latin typeface="Copperplate Gothic Light" panose="020E0507020206020404" pitchFamily="34" charset="0"/>
                        </a:rPr>
                        <a:t>Status</a:t>
                      </a:r>
                      <a:endParaRPr lang="en-US" sz="1900" b="1" dirty="0">
                        <a:latin typeface="Copperplate Gothic Light" panose="020E0507020206020404" pitchFamily="34" charset="0"/>
                      </a:endParaRPr>
                    </a:p>
                  </a:txBody>
                  <a:tcPr/>
                </a:tc>
              </a:tr>
              <a:tr h="451063">
                <a:tc>
                  <a:txBody>
                    <a:bodyPr/>
                    <a:lstStyle/>
                    <a:p>
                      <a:pPr algn="ctr"/>
                      <a:r>
                        <a:rPr lang="en-US" sz="1900" dirty="0" smtClean="0">
                          <a:latin typeface="Copperplate Gothic Light" panose="020E0507020206020404" pitchFamily="34" charset="0"/>
                        </a:rPr>
                        <a:t>1.</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Circular Board</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ABS Plastic</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r h="449179">
                <a:tc>
                  <a:txBody>
                    <a:bodyPr/>
                    <a:lstStyle/>
                    <a:p>
                      <a:pPr algn="ctr"/>
                      <a:r>
                        <a:rPr lang="en-US" sz="1900" dirty="0" smtClean="0">
                          <a:latin typeface="Copperplate Gothic Light" panose="020E0507020206020404" pitchFamily="34" charset="0"/>
                        </a:rPr>
                        <a:t>2.</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Game Layout</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Gloss</a:t>
                      </a:r>
                      <a:r>
                        <a:rPr lang="en-US" sz="1900" baseline="0" dirty="0" smtClean="0">
                          <a:latin typeface="Copperplate Gothic Light" panose="020E0507020206020404" pitchFamily="34" charset="0"/>
                        </a:rPr>
                        <a:t> Paper</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r h="375920">
                <a:tc>
                  <a:txBody>
                    <a:bodyPr/>
                    <a:lstStyle/>
                    <a:p>
                      <a:pPr algn="ctr"/>
                      <a:r>
                        <a:rPr lang="en-US" sz="1900" dirty="0" smtClean="0">
                          <a:latin typeface="Copperplate Gothic Light" panose="020E0507020206020404" pitchFamily="34" charset="0"/>
                        </a:rPr>
                        <a:t>3.</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Coins</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ABS Plastic</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r h="375920">
                <a:tc>
                  <a:txBody>
                    <a:bodyPr/>
                    <a:lstStyle/>
                    <a:p>
                      <a:pPr algn="ctr"/>
                      <a:r>
                        <a:rPr lang="en-US" sz="1900" dirty="0" smtClean="0">
                          <a:latin typeface="Copperplate Gothic Light" panose="020E0507020206020404" pitchFamily="34" charset="0"/>
                        </a:rPr>
                        <a:t>4.</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Spinner Wheel</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ABS Plastic</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r h="375920">
                <a:tc>
                  <a:txBody>
                    <a:bodyPr/>
                    <a:lstStyle/>
                    <a:p>
                      <a:pPr algn="ctr"/>
                      <a:r>
                        <a:rPr lang="en-US" sz="1900" dirty="0" smtClean="0">
                          <a:latin typeface="Copperplate Gothic Light" panose="020E0507020206020404" pitchFamily="34" charset="0"/>
                        </a:rPr>
                        <a:t>5.</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Number indicator</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Gloss</a:t>
                      </a:r>
                      <a:r>
                        <a:rPr lang="en-US" sz="1900" baseline="0" dirty="0" smtClean="0">
                          <a:latin typeface="Copperplate Gothic Light" panose="020E0507020206020404" pitchFamily="34" charset="0"/>
                        </a:rPr>
                        <a:t> Paper</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r h="660400">
                <a:tc>
                  <a:txBody>
                    <a:bodyPr/>
                    <a:lstStyle/>
                    <a:p>
                      <a:pPr algn="ctr"/>
                      <a:r>
                        <a:rPr lang="en-US" sz="1900" dirty="0" smtClean="0">
                          <a:latin typeface="Copperplate Gothic Light" panose="020E0507020206020404" pitchFamily="34" charset="0"/>
                        </a:rPr>
                        <a:t>6.</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Package Box</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Hard Paper Board</a:t>
                      </a:r>
                      <a:endParaRPr lang="en-US" sz="1900" dirty="0">
                        <a:latin typeface="Copperplate Gothic Light" panose="020E0507020206020404" pitchFamily="34" charset="0"/>
                      </a:endParaRPr>
                    </a:p>
                  </a:txBody>
                  <a:tcPr/>
                </a:tc>
                <a:tc>
                  <a:txBody>
                    <a:bodyPr/>
                    <a:lstStyle/>
                    <a:p>
                      <a:pPr algn="ctr"/>
                      <a:r>
                        <a:rPr lang="en-US" sz="1900" dirty="0" smtClean="0">
                          <a:latin typeface="Copperplate Gothic Light" panose="020E0507020206020404" pitchFamily="34" charset="0"/>
                        </a:rPr>
                        <a:t>Ready</a:t>
                      </a:r>
                      <a:endParaRPr lang="en-US" sz="1900" dirty="0">
                        <a:latin typeface="Copperplate Gothic Light" panose="020E0507020206020404" pitchFamily="34" charset="0"/>
                      </a:endParaRPr>
                    </a:p>
                  </a:txBody>
                  <a:tcPr/>
                </a:tc>
              </a:tr>
            </a:tbl>
          </a:graphicData>
        </a:graphic>
      </p:graphicFrame>
    </p:spTree>
    <p:extLst>
      <p:ext uri="{BB962C8B-B14F-4D97-AF65-F5344CB8AC3E}">
        <p14:creationId xmlns:p14="http://schemas.microsoft.com/office/powerpoint/2010/main" val="1791306014"/>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1388</TotalTime>
  <Words>1508</Words>
  <Application>Microsoft Macintosh PowerPoint</Application>
  <PresentationFormat>Widescreen</PresentationFormat>
  <Paragraphs>627</Paragraphs>
  <Slides>22</Slides>
  <Notes>3</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34" baseType="lpstr">
      <vt:lpstr>Agency FB</vt:lpstr>
      <vt:lpstr>Arial</vt:lpstr>
      <vt:lpstr>Calibri</vt:lpstr>
      <vt:lpstr>Copperplate</vt:lpstr>
      <vt:lpstr>Copperplate Gothic Bold</vt:lpstr>
      <vt:lpstr>Copperplate Gothic Light</vt:lpstr>
      <vt:lpstr>Copperplate Light</vt:lpstr>
      <vt:lpstr>Courier New</vt:lpstr>
      <vt:lpstr>Franklin Gothic Book</vt:lpstr>
      <vt:lpstr>Wingdings</vt:lpstr>
      <vt:lpstr>Crop</vt:lpstr>
      <vt:lpstr>Worksheet</vt:lpstr>
      <vt:lpstr>Militarium</vt:lpstr>
      <vt:lpstr>Outline</vt:lpstr>
      <vt:lpstr>Objective</vt:lpstr>
      <vt:lpstr>Features</vt:lpstr>
      <vt:lpstr>Competitors</vt:lpstr>
      <vt:lpstr>Concepts</vt:lpstr>
      <vt:lpstr>Concept Comparison</vt:lpstr>
      <vt:lpstr>Game components - Blueprints</vt:lpstr>
      <vt:lpstr>PowerPoint Presentation</vt:lpstr>
      <vt:lpstr>Game components</vt:lpstr>
      <vt:lpstr>Game Play Details</vt:lpstr>
      <vt:lpstr>Game Play Details</vt:lpstr>
      <vt:lpstr>Game Play Details:</vt:lpstr>
      <vt:lpstr>Game Play Details:</vt:lpstr>
      <vt:lpstr>Game Play Details</vt:lpstr>
      <vt:lpstr>Game Play Details:</vt:lpstr>
      <vt:lpstr>Game Play Details</vt:lpstr>
      <vt:lpstr>Game Play Details</vt:lpstr>
      <vt:lpstr>Unique value</vt:lpstr>
      <vt:lpstr>Target market</vt:lpstr>
      <vt:lpstr>Future Scope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Militarium</dc:title>
  <dc:creator>VIJAY KIRAN</dc:creator>
  <cp:lastModifiedBy>VIJAY KIRAN</cp:lastModifiedBy>
  <cp:revision>129</cp:revision>
  <dcterms:created xsi:type="dcterms:W3CDTF">2016-04-15T18:25:12Z</dcterms:created>
  <dcterms:modified xsi:type="dcterms:W3CDTF">2016-07-02T00:24:23Z</dcterms:modified>
</cp:coreProperties>
</file>

<file path=docProps/thumbnail.jpeg>
</file>